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30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07" r:id="rId12"/>
    <p:sldId id="297" r:id="rId13"/>
    <p:sldId id="298" r:id="rId14"/>
    <p:sldId id="299" r:id="rId15"/>
    <p:sldId id="300" r:id="rId16"/>
    <p:sldId id="295" r:id="rId17"/>
    <p:sldId id="303" r:id="rId18"/>
    <p:sldId id="304" r:id="rId19"/>
    <p:sldId id="305" r:id="rId20"/>
    <p:sldId id="272" r:id="rId21"/>
    <p:sldId id="269" r:id="rId22"/>
    <p:sldId id="270" r:id="rId23"/>
    <p:sldId id="302" r:id="rId24"/>
    <p:sldId id="309" r:id="rId25"/>
    <p:sldId id="273" r:id="rId26"/>
    <p:sldId id="274" r:id="rId27"/>
    <p:sldId id="310" r:id="rId28"/>
    <p:sldId id="323" r:id="rId29"/>
    <p:sldId id="301" r:id="rId30"/>
    <p:sldId id="311" r:id="rId31"/>
    <p:sldId id="313" r:id="rId32"/>
    <p:sldId id="314" r:id="rId33"/>
    <p:sldId id="312" r:id="rId34"/>
    <p:sldId id="279" r:id="rId35"/>
    <p:sldId id="280" r:id="rId36"/>
    <p:sldId id="281" r:id="rId37"/>
    <p:sldId id="282" r:id="rId38"/>
    <p:sldId id="283" r:id="rId39"/>
    <p:sldId id="285" r:id="rId40"/>
    <p:sldId id="286" r:id="rId41"/>
    <p:sldId id="287" r:id="rId42"/>
    <p:sldId id="288" r:id="rId43"/>
    <p:sldId id="289" r:id="rId44"/>
    <p:sldId id="316" r:id="rId45"/>
    <p:sldId id="271" r:id="rId46"/>
    <p:sldId id="315" r:id="rId47"/>
    <p:sldId id="321" r:id="rId48"/>
    <p:sldId id="317" r:id="rId49"/>
    <p:sldId id="318" r:id="rId50"/>
    <p:sldId id="319" r:id="rId51"/>
    <p:sldId id="322" r:id="rId52"/>
    <p:sldId id="320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23BB998-1C6A-412E-823F-89AC2715B16B}">
          <p14:sldIdLst>
            <p14:sldId id="256"/>
            <p14:sldId id="308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  <p14:section name="Matchings" id="{6BD86E68-CF9E-4465-84C9-F624EA4C57B8}">
          <p14:sldIdLst>
            <p14:sldId id="307"/>
            <p14:sldId id="297"/>
            <p14:sldId id="298"/>
            <p14:sldId id="299"/>
            <p14:sldId id="300"/>
            <p14:sldId id="295"/>
            <p14:sldId id="303"/>
            <p14:sldId id="304"/>
            <p14:sldId id="305"/>
            <p14:sldId id="272"/>
            <p14:sldId id="269"/>
            <p14:sldId id="270"/>
            <p14:sldId id="302"/>
          </p14:sldIdLst>
        </p14:section>
        <p14:section name="Triangles" id="{F97213E8-B32C-4B33-BBC4-A020EF627AEA}">
          <p14:sldIdLst>
            <p14:sldId id="309"/>
            <p14:sldId id="273"/>
            <p14:sldId id="274"/>
            <p14:sldId id="310"/>
            <p14:sldId id="323"/>
            <p14:sldId id="301"/>
            <p14:sldId id="311"/>
            <p14:sldId id="313"/>
            <p14:sldId id="314"/>
            <p14:sldId id="312"/>
            <p14:sldId id="279"/>
            <p14:sldId id="280"/>
            <p14:sldId id="281"/>
            <p14:sldId id="282"/>
            <p14:sldId id="283"/>
            <p14:sldId id="285"/>
            <p14:sldId id="286"/>
            <p14:sldId id="287"/>
            <p14:sldId id="288"/>
            <p14:sldId id="289"/>
            <p14:sldId id="316"/>
            <p14:sldId id="271"/>
            <p14:sldId id="315"/>
          </p14:sldIdLst>
        </p14:section>
        <p14:section name="Untitled Section" id="{3A372B30-D6F2-4D4B-897C-3C870AC30C1E}">
          <p14:sldIdLst>
            <p14:sldId id="321"/>
            <p14:sldId id="317"/>
            <p14:sldId id="318"/>
            <p14:sldId id="319"/>
            <p14:sldId id="322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derlof, J." initials="NJ" lastIdx="0" clrIdx="0">
    <p:extLst>
      <p:ext uri="{19B8F6BF-5375-455C-9EA6-DF929625EA0E}">
        <p15:presenceInfo xmlns:p15="http://schemas.microsoft.com/office/powerpoint/2012/main" userId="S-1-5-21-1895577662-1677200029-1617787245-9642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9" autoAdjust="0"/>
    <p:restoredTop sz="75826" autoAdjust="0"/>
  </p:normalViewPr>
  <p:slideViewPr>
    <p:cSldViewPr>
      <p:cViewPr varScale="1">
        <p:scale>
          <a:sx n="68" d="100"/>
          <a:sy n="68" d="100"/>
        </p:scale>
        <p:origin x="1467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A4249-CA7D-4E0E-AF0F-BBD4524B6F44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12566-4843-4E29-AD06-60479DDCA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06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16BF297-7559-4E37-A351-B71B98EF775C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159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12566-4843-4E29-AD06-60479DDCAC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45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Virginia </a:t>
            </a:r>
            <a:r>
              <a:rPr lang="en-US" dirty="0" err="1" smtClean="0"/>
              <a:t>Vassilevska</a:t>
            </a:r>
            <a:r>
              <a:rPr lang="en-US" dirty="0" smtClean="0"/>
              <a:t> Williams, Ryan Williams:</a:t>
            </a:r>
          </a:p>
          <a:p>
            <a:r>
              <a:rPr lang="en-US" dirty="0" smtClean="0"/>
              <a:t>Finding, Minimizing, and Counting Weighted Subgraphs. SIAM J. </a:t>
            </a:r>
            <a:r>
              <a:rPr lang="en-US" dirty="0" err="1" smtClean="0"/>
              <a:t>Comput</a:t>
            </a:r>
            <a:r>
              <a:rPr lang="en-US" dirty="0" smtClean="0"/>
              <a:t>. 42(3): 831-854 (2013)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12566-4843-4E29-AD06-60479DDCAC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65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Virginia </a:t>
            </a:r>
            <a:r>
              <a:rPr lang="en-US" dirty="0" err="1" smtClean="0"/>
              <a:t>Vassilevska</a:t>
            </a:r>
            <a:r>
              <a:rPr lang="en-US" dirty="0" smtClean="0"/>
              <a:t> Williams, Ryan Williams:</a:t>
            </a:r>
          </a:p>
          <a:p>
            <a:r>
              <a:rPr lang="en-US" dirty="0" smtClean="0"/>
              <a:t>Finding, Minimizing, and Counting Weighted Subgraphs. SIAM J. </a:t>
            </a:r>
            <a:r>
              <a:rPr lang="en-US" dirty="0" err="1" smtClean="0"/>
              <a:t>Comput</a:t>
            </a:r>
            <a:r>
              <a:rPr lang="en-US" dirty="0" smtClean="0"/>
              <a:t>. 42(3): 831-854 (2013)</a:t>
            </a:r>
          </a:p>
          <a:p>
            <a:endParaRPr lang="en-US" dirty="0" smtClean="0"/>
          </a:p>
          <a:p>
            <a:r>
              <a:rPr lang="en-US" dirty="0" smtClean="0"/>
              <a:t>Ashok K. Chandra, Merrick L. </a:t>
            </a:r>
            <a:r>
              <a:rPr lang="en-US" dirty="0" err="1" smtClean="0"/>
              <a:t>Furst</a:t>
            </a:r>
            <a:r>
              <a:rPr lang="en-US" dirty="0" smtClean="0"/>
              <a:t>, Richard J. Lipton:</a:t>
            </a:r>
          </a:p>
          <a:p>
            <a:r>
              <a:rPr lang="en-US" dirty="0" smtClean="0"/>
              <a:t>Multi-Party Protocols. STOC 1983: 94-99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12566-4843-4E29-AD06-60479DDCAC8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50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Virginia </a:t>
            </a:r>
            <a:r>
              <a:rPr lang="en-US" dirty="0" err="1" smtClean="0"/>
              <a:t>Vassilevska</a:t>
            </a:r>
            <a:r>
              <a:rPr lang="en-US" dirty="0" smtClean="0"/>
              <a:t> Williams, Ryan Williams:</a:t>
            </a:r>
          </a:p>
          <a:p>
            <a:r>
              <a:rPr lang="en-US" dirty="0" smtClean="0"/>
              <a:t>Finding, Minimizing, and Counting Weighted Subgraphs. SIAM J. </a:t>
            </a:r>
            <a:r>
              <a:rPr lang="en-US" dirty="0" err="1" smtClean="0"/>
              <a:t>Comput</a:t>
            </a:r>
            <a:r>
              <a:rPr lang="en-US" dirty="0" smtClean="0"/>
              <a:t>. 42(3): 831-854 (2013)</a:t>
            </a:r>
          </a:p>
          <a:p>
            <a:endParaRPr lang="en-US" dirty="0" smtClean="0"/>
          </a:p>
          <a:p>
            <a:r>
              <a:rPr lang="en-US" dirty="0" smtClean="0"/>
              <a:t>Ashok K. Chandra, Merrick L. </a:t>
            </a:r>
            <a:r>
              <a:rPr lang="en-US" dirty="0" err="1" smtClean="0"/>
              <a:t>Furst</a:t>
            </a:r>
            <a:r>
              <a:rPr lang="en-US" dirty="0" smtClean="0"/>
              <a:t>, Richard J. Lipton:</a:t>
            </a:r>
          </a:p>
          <a:p>
            <a:r>
              <a:rPr lang="en-US" dirty="0" smtClean="0"/>
              <a:t>Multi-Party Protocols. STOC 1983: 94-99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12566-4843-4E29-AD06-60479DDCAC8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73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Virginia </a:t>
            </a:r>
            <a:r>
              <a:rPr lang="en-US" dirty="0" err="1" smtClean="0"/>
              <a:t>Vassilevska</a:t>
            </a:r>
            <a:r>
              <a:rPr lang="en-US" dirty="0" smtClean="0"/>
              <a:t> Williams, Ryan Williams:</a:t>
            </a:r>
          </a:p>
          <a:p>
            <a:r>
              <a:rPr lang="en-US" dirty="0" smtClean="0"/>
              <a:t>Finding, Minimizing, and Counting Weighted Subgraphs. SIAM J. </a:t>
            </a:r>
            <a:r>
              <a:rPr lang="en-US" dirty="0" err="1" smtClean="0"/>
              <a:t>Comput</a:t>
            </a:r>
            <a:r>
              <a:rPr lang="en-US" dirty="0" smtClean="0"/>
              <a:t>. 42(3): 831-854 (2013)</a:t>
            </a:r>
          </a:p>
          <a:p>
            <a:endParaRPr lang="en-US" dirty="0" smtClean="0"/>
          </a:p>
          <a:p>
            <a:r>
              <a:rPr lang="en-US" dirty="0" smtClean="0"/>
              <a:t>Ashok K. Chandra, Merrick L. </a:t>
            </a:r>
            <a:r>
              <a:rPr lang="en-US" dirty="0" err="1" smtClean="0"/>
              <a:t>Furst</a:t>
            </a:r>
            <a:r>
              <a:rPr lang="en-US" dirty="0" smtClean="0"/>
              <a:t>, Richard J. Lipton:</a:t>
            </a:r>
          </a:p>
          <a:p>
            <a:r>
              <a:rPr lang="en-US" dirty="0" smtClean="0"/>
              <a:t>Multi-Party Protocols. STOC 1983: 94-99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12566-4843-4E29-AD06-60479DDCAC8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65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Virginia </a:t>
            </a:r>
            <a:r>
              <a:rPr lang="en-US" dirty="0" err="1" smtClean="0"/>
              <a:t>Vassilevska</a:t>
            </a:r>
            <a:r>
              <a:rPr lang="en-US" dirty="0" smtClean="0"/>
              <a:t> Williams, Ryan Williams:</a:t>
            </a:r>
          </a:p>
          <a:p>
            <a:r>
              <a:rPr lang="en-US" dirty="0" smtClean="0"/>
              <a:t>Finding, Minimizing, and Counting Weighted Subgraphs. SIAM J. </a:t>
            </a:r>
            <a:r>
              <a:rPr lang="en-US" dirty="0" err="1" smtClean="0"/>
              <a:t>Comput</a:t>
            </a:r>
            <a:r>
              <a:rPr lang="en-US" dirty="0" smtClean="0"/>
              <a:t>. 42(3): 831-854 (2013)</a:t>
            </a:r>
          </a:p>
          <a:p>
            <a:endParaRPr lang="en-US" dirty="0" smtClean="0"/>
          </a:p>
          <a:p>
            <a:r>
              <a:rPr lang="en-US" dirty="0" smtClean="0"/>
              <a:t>Ashok K. Chandra, Merrick L. </a:t>
            </a:r>
            <a:r>
              <a:rPr lang="en-US" dirty="0" err="1" smtClean="0"/>
              <a:t>Furst</a:t>
            </a:r>
            <a:r>
              <a:rPr lang="en-US" dirty="0" smtClean="0"/>
              <a:t>, Richard J. Lipton:</a:t>
            </a:r>
          </a:p>
          <a:p>
            <a:r>
              <a:rPr lang="en-US" dirty="0" smtClean="0"/>
              <a:t>Multi-Party Protocols. STOC 1983: 94-99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12566-4843-4E29-AD06-60479DDCAC8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75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Virginia </a:t>
            </a:r>
            <a:r>
              <a:rPr lang="en-US" dirty="0" err="1" smtClean="0"/>
              <a:t>Vassilevska</a:t>
            </a:r>
            <a:r>
              <a:rPr lang="en-US" dirty="0" smtClean="0"/>
              <a:t> Williams, Ryan Williams:</a:t>
            </a:r>
          </a:p>
          <a:p>
            <a:r>
              <a:rPr lang="en-US" dirty="0" smtClean="0"/>
              <a:t>Finding, Minimizing, and Counting Weighted Subgraphs. SIAM J. </a:t>
            </a:r>
            <a:r>
              <a:rPr lang="en-US" dirty="0" err="1" smtClean="0"/>
              <a:t>Comput</a:t>
            </a:r>
            <a:r>
              <a:rPr lang="en-US" dirty="0" smtClean="0"/>
              <a:t>. 42(3): 831-854 (2013)</a:t>
            </a:r>
          </a:p>
          <a:p>
            <a:endParaRPr lang="en-US" dirty="0" smtClean="0"/>
          </a:p>
          <a:p>
            <a:r>
              <a:rPr lang="en-US" dirty="0" smtClean="0"/>
              <a:t>Ashok K. Chandra, Merrick L. </a:t>
            </a:r>
            <a:r>
              <a:rPr lang="en-US" dirty="0" err="1" smtClean="0"/>
              <a:t>Furst</a:t>
            </a:r>
            <a:r>
              <a:rPr lang="en-US" dirty="0" smtClean="0"/>
              <a:t>, Richard J. Lipton:</a:t>
            </a:r>
          </a:p>
          <a:p>
            <a:r>
              <a:rPr lang="en-US" dirty="0" smtClean="0"/>
              <a:t>Multi-Party Protocols. STOC 1983: 94-99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12566-4843-4E29-AD06-60479DDCAC8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23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12566-4843-4E29-AD06-60479DDCAC8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3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C68ADA3-1A31-4801-BC51-71F7F57516D0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68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0032562-1C99-4EAE-9839-5CF5840B81C1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46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B5F8082-0270-4588-8A0E-E57A91FD3D6E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65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83E3B72-9C2F-45AB-BDFE-8F7284A7E42E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914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35D5E39-99D9-43B3-B589-A2349B355EA0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105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C8E7713-37BD-408C-B197-F51EEA2B8BA5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78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2959235-F245-41AB-80C3-19EE1ED036AE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229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12566-4843-4E29-AD06-60479DDCAC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46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EED-9730-4A17-994F-F2A1B9C8D15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0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EED-9730-4A17-994F-F2A1B9C8D15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8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EED-9730-4A17-994F-F2A1B9C8D15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3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EED-9730-4A17-994F-F2A1B9C8D15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76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EED-9730-4A17-994F-F2A1B9C8D15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7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EED-9730-4A17-994F-F2A1B9C8D15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4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EED-9730-4A17-994F-F2A1B9C8D15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4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EED-9730-4A17-994F-F2A1B9C8D15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4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EED-9730-4A17-994F-F2A1B9C8D15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1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EED-9730-4A17-994F-F2A1B9C8D15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8EED-9730-4A17-994F-F2A1B9C8D15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18EED-9730-4A17-994F-F2A1B9C8D15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7192D-0BED-4DFF-BA00-8AEE2CA9A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2.xml"/><Relationship Id="rId7" Type="http://schemas.openxmlformats.org/officeDocument/2006/relationships/image" Target="NUL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NULL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eg"/><Relationship Id="rId4" Type="http://schemas.openxmlformats.org/officeDocument/2006/relationships/image" Target="../media/image48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48.gif"/><Relationship Id="rId3" Type="http://schemas.openxmlformats.org/officeDocument/2006/relationships/image" Target="../media/image490.png"/><Relationship Id="rId7" Type="http://schemas.openxmlformats.org/officeDocument/2006/relationships/image" Target="../media/image500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40.png"/><Relationship Id="rId15" Type="http://schemas.openxmlformats.org/officeDocument/2006/relationships/image" Target="../media/image50.jpg"/><Relationship Id="rId10" Type="http://schemas.openxmlformats.org/officeDocument/2006/relationships/image" Target="../media/image531.png"/><Relationship Id="rId9" Type="http://schemas.openxmlformats.org/officeDocument/2006/relationships/image" Target="../media/image520.png"/><Relationship Id="rId1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9.png"/><Relationship Id="rId7" Type="http://schemas.openxmlformats.org/officeDocument/2006/relationships/image" Target="../media/image70.png"/><Relationship Id="rId12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0.jpg"/><Relationship Id="rId10" Type="http://schemas.openxmlformats.org/officeDocument/2006/relationships/image" Target="../media/image49.jpeg"/><Relationship Id="rId9" Type="http://schemas.openxmlformats.org/officeDocument/2006/relationships/image" Target="../media/image48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7" Type="http://schemas.openxmlformats.org/officeDocument/2006/relationships/image" Target="../media/image34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9" Type="http://schemas.openxmlformats.org/officeDocument/2006/relationships/image" Target="../media/image3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33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33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1.png"/><Relationship Id="rId3" Type="http://schemas.openxmlformats.org/officeDocument/2006/relationships/image" Target="../media/image470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480.png"/><Relationship Id="rId9" Type="http://schemas.openxmlformats.org/officeDocument/2006/relationships/image" Target="../media/image7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7" Type="http://schemas.openxmlformats.org/officeDocument/2006/relationships/image" Target="../media/image59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570.png"/><Relationship Id="rId4" Type="http://schemas.openxmlformats.org/officeDocument/2006/relationships/image" Target="../media/image56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5.png"/><Relationship Id="rId7" Type="http://schemas.openxmlformats.org/officeDocument/2006/relationships/image" Target="../media/image88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62.png"/><Relationship Id="rId9" Type="http://schemas.openxmlformats.org/officeDocument/2006/relationships/image" Target="../media/image9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Algebraic graph algorithms</a:t>
            </a:r>
            <a:br>
              <a:rPr lang="en-US" dirty="0" smtClean="0"/>
            </a:br>
            <a:r>
              <a:rPr lang="en-US" sz="2600" dirty="0">
                <a:solidFill>
                  <a:schemeClr val="bg1">
                    <a:lumMod val="75000"/>
                  </a:schemeClr>
                </a:solidFill>
              </a:rPr>
              <a:t>(a little algebra goes a long way)</a:t>
            </a:r>
            <a:endParaRPr lang="en-US" sz="260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Jesper Nederlof</a:t>
            </a:r>
          </a:p>
          <a:p>
            <a:r>
              <a:rPr lang="en-US" dirty="0" smtClean="0"/>
              <a:t>NETWORKS training week ‘19</a:t>
            </a:r>
            <a:br>
              <a:rPr lang="en-US" dirty="0" smtClean="0"/>
            </a:br>
            <a:r>
              <a:rPr lang="en-US" dirty="0" err="1" smtClean="0"/>
              <a:t>Asperen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43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14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 smtClean="0">
                    <a:sym typeface="Lucida Bright Math Extension" charset="0"/>
                  </a:rPr>
                  <a:t>Randomized algorithm: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 smtClean="0">
                    <a:sym typeface="Lucida Bright Math Extension" charset="0"/>
                  </a:rPr>
                  <a:t>given field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𝔽</m:t>
                    </m:r>
                  </m:oMath>
                </a14:m>
                <a:r>
                  <a:rPr lang="en-US" altLang="en-US" b="1" dirty="0" smtClean="0">
                    <a:sym typeface="Lucida Bright Math Extension" charset="0"/>
                  </a:rPr>
                  <a:t>,</a:t>
                </a:r>
                <a:r>
                  <a:rPr lang="en-US" altLang="en-US" dirty="0" smtClean="0">
                    <a:sym typeface="Lucida Bright Math Extension" charset="0"/>
                  </a:rPr>
                  <a:t> pick</a:t>
                </a:r>
                <a:r>
                  <a:rPr lang="en-US" altLang="en-US" b="1" dirty="0" smtClean="0">
                    <a:sym typeface="Lucida Bright Math Extension" charset="0"/>
                  </a:rPr>
                  <a:t> </a:t>
                </a:r>
                <a:r>
                  <a:rPr lang="en-US" altLang="en-US" dirty="0" smtClean="0">
                    <a:sym typeface="Lucida Bright Math Extension" charset="0"/>
                  </a:rPr>
                  <a:t>a subset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𝑆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⊆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𝔽</m:t>
                    </m:r>
                    <m:r>
                      <a:rPr lang="en-US" altLang="en-US" b="1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 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of size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2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𝑑</m:t>
                    </m:r>
                  </m:oMath>
                </a14:m>
                <a:endParaRPr lang="en-US" altLang="en-US" dirty="0" smtClean="0">
                  <a:sym typeface="Lucida Bright Math Extension" charset="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 smtClean="0">
                    <a:sym typeface="Lucida Bright Math Extension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1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2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…, 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i="1" baseline="-25000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𝑛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 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𝑆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 uniformly at random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 smtClean="0">
                    <a:sym typeface="Lucida Bright Math Extension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1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2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…, 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i="1" baseline="-25000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) = 0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, answer </a:t>
                </a:r>
                <a:r>
                  <a:rPr lang="ja-JP" altLang="en-US" dirty="0" smtClean="0">
                    <a:sym typeface="Lucida Bright Math Extension" charset="0"/>
                  </a:rPr>
                  <a:t>“</a:t>
                </a:r>
                <a:r>
                  <a:rPr lang="en-US" altLang="ja-JP" dirty="0" smtClean="0">
                    <a:sym typeface="Lucida Bright Math Extension" charset="0"/>
                  </a:rPr>
                  <a:t>yes</a:t>
                </a:r>
                <a:r>
                  <a:rPr lang="ja-JP" altLang="en-US" dirty="0" smtClean="0">
                    <a:sym typeface="Lucida Bright Math Extension" charset="0"/>
                  </a:rPr>
                  <a:t>”</a:t>
                </a:r>
                <a:endParaRPr lang="en-US" altLang="ja-JP" dirty="0" smtClean="0">
                  <a:sym typeface="Lucida Bright Math Extension" charset="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 smtClean="0">
                    <a:sym typeface="Lucida Bright Math Extension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1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2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…, 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i="1" baseline="-25000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) ≠ 0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, answer </a:t>
                </a:r>
                <a:r>
                  <a:rPr lang="ja-JP" altLang="en-US" dirty="0" smtClean="0">
                    <a:sym typeface="Lucida Bright Math Extension" charset="0"/>
                  </a:rPr>
                  <a:t>“</a:t>
                </a:r>
                <a:r>
                  <a:rPr lang="en-US" altLang="ja-JP" dirty="0" smtClean="0">
                    <a:sym typeface="Lucida Bright Math Extension" charset="0"/>
                  </a:rPr>
                  <a:t>no</a:t>
                </a:r>
                <a:r>
                  <a:rPr lang="ja-JP" altLang="en-US" dirty="0" smtClean="0">
                    <a:sym typeface="Lucida Bright Math Extension" charset="0"/>
                  </a:rPr>
                  <a:t>”</a:t>
                </a:r>
                <a:endParaRPr lang="en-US" altLang="ja-JP" dirty="0" smtClean="0">
                  <a:sym typeface="Lucida Bright Math Extension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dirty="0" smtClean="0">
                    <a:sym typeface="Lucida Bright Math Extension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 identically zero, never wrong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 smtClean="0">
                    <a:sym typeface="Lucida Bright Math Extension" charset="0"/>
                  </a:rPr>
                  <a:t>if not, ensures probability of error at most ½</a:t>
                </a:r>
              </a:p>
            </p:txBody>
          </p:sp>
        </mc:Choice>
        <mc:Fallback xmlns="">
          <p:sp>
            <p:nvSpPr>
              <p:cNvPr id="3614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4525963"/>
              </a:xfrm>
              <a:blipFill rotWithShape="0">
                <a:blip r:embed="rId3"/>
                <a:stretch>
                  <a:fillRect l="-1704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Polynomial Identity Testing (PIT)</a:t>
            </a:r>
          </a:p>
        </p:txBody>
      </p:sp>
    </p:spTree>
    <p:extLst>
      <p:ext uri="{BB962C8B-B14F-4D97-AF65-F5344CB8AC3E}">
        <p14:creationId xmlns:p14="http://schemas.microsoft.com/office/powerpoint/2010/main" val="283558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Matchings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(‘The assignment problem’)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1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be a bipartite </a:t>
                </a:r>
                <a:r>
                  <a:rPr lang="en-US" sz="2400" dirty="0" smtClean="0"/>
                  <a:t>graph</a:t>
                </a:r>
                <a:br>
                  <a:rPr lang="en-US" sz="2400" dirty="0" smtClean="0"/>
                </a:br>
                <a:r>
                  <a:rPr lang="en-US" sz="2400" dirty="0" smtClean="0"/>
                  <a:t>Does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have </a:t>
                </a:r>
                <a:r>
                  <a:rPr lang="en-US" sz="2400" dirty="0"/>
                  <a:t>a perfect matching</a:t>
                </a:r>
                <a:r>
                  <a:rPr lang="en-US" sz="2400" dirty="0" smtClean="0"/>
                  <a:t>?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400" i="1" dirty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0,     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lit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{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m:rPr>
                                <m:lit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}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lit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{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m:rPr>
                                <m:lit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}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3"/>
                <a:stretch>
                  <a:fillRect l="-1111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Bipartite Perfect Matching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150507" y="1828800"/>
            <a:ext cx="304800" cy="304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150507" y="2438400"/>
            <a:ext cx="304800" cy="304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2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53779" y="3048000"/>
            <a:ext cx="304800" cy="304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3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150507" y="3657600"/>
            <a:ext cx="304800" cy="304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4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988707" y="1828800"/>
            <a:ext cx="3048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988707" y="2438400"/>
            <a:ext cx="3048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2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991979" y="3048000"/>
            <a:ext cx="3048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3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88707" y="3657600"/>
            <a:ext cx="3048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4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6" name="Straight Connector 15"/>
          <p:cNvCxnSpPr>
            <a:stCxn id="4" idx="6"/>
            <a:endCxn id="8" idx="2"/>
          </p:cNvCxnSpPr>
          <p:nvPr/>
        </p:nvCxnSpPr>
        <p:spPr>
          <a:xfrm>
            <a:off x="7455307" y="1981200"/>
            <a:ext cx="533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6"/>
            <a:endCxn id="9" idx="2"/>
          </p:cNvCxnSpPr>
          <p:nvPr/>
        </p:nvCxnSpPr>
        <p:spPr>
          <a:xfrm>
            <a:off x="7455307" y="1981200"/>
            <a:ext cx="5334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6"/>
            <a:endCxn id="9" idx="2"/>
          </p:cNvCxnSpPr>
          <p:nvPr/>
        </p:nvCxnSpPr>
        <p:spPr>
          <a:xfrm>
            <a:off x="7455307" y="2590800"/>
            <a:ext cx="533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6"/>
            <a:endCxn id="9" idx="2"/>
          </p:cNvCxnSpPr>
          <p:nvPr/>
        </p:nvCxnSpPr>
        <p:spPr>
          <a:xfrm flipV="1">
            <a:off x="7458579" y="2590800"/>
            <a:ext cx="530128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6"/>
            <a:endCxn id="11" idx="2"/>
          </p:cNvCxnSpPr>
          <p:nvPr/>
        </p:nvCxnSpPr>
        <p:spPr>
          <a:xfrm>
            <a:off x="7455307" y="3810000"/>
            <a:ext cx="533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6"/>
            <a:endCxn id="10" idx="2"/>
          </p:cNvCxnSpPr>
          <p:nvPr/>
        </p:nvCxnSpPr>
        <p:spPr>
          <a:xfrm flipV="1">
            <a:off x="7455307" y="3200400"/>
            <a:ext cx="536672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1112433"/>
                  </p:ext>
                </p:extLst>
              </p:nvPr>
            </p:nvGraphicFramePr>
            <p:xfrm>
              <a:off x="6553200" y="4450955"/>
              <a:ext cx="2097135" cy="213360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419427"/>
                    <a:gridCol w="419427"/>
                    <a:gridCol w="419427"/>
                    <a:gridCol w="419427"/>
                    <a:gridCol w="419427"/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2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2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2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1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1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1112433"/>
                  </p:ext>
                </p:extLst>
              </p:nvPr>
            </p:nvGraphicFramePr>
            <p:xfrm>
              <a:off x="6553200" y="4450955"/>
              <a:ext cx="2097135" cy="213360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419427"/>
                    <a:gridCol w="419427"/>
                    <a:gridCol w="419427"/>
                    <a:gridCol w="419427"/>
                    <a:gridCol w="419427"/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2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2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2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2899" t="-107143" r="-305797" b="-3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2899" t="-107143" r="-205797" b="-3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2899" t="-204225" r="-205797" b="-20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1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2899" t="-308571" r="-205797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899" t="-308571" r="-5797" b="-107143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1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899" t="-408571" r="-105797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899" t="-408571" r="-5797" b="-71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1" name="TextBox 30"/>
          <p:cNvSpPr txBox="1"/>
          <p:nvPr/>
        </p:nvSpPr>
        <p:spPr>
          <a:xfrm>
            <a:off x="7097517" y="1256438"/>
            <a:ext cx="35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L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34782" y="1256438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R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34" name="Straight Connector 33"/>
          <p:cNvCxnSpPr>
            <a:stCxn id="6" idx="6"/>
            <a:endCxn id="11" idx="2"/>
          </p:cNvCxnSpPr>
          <p:nvPr/>
        </p:nvCxnSpPr>
        <p:spPr>
          <a:xfrm>
            <a:off x="7458579" y="3200400"/>
            <a:ext cx="530128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04800" y="4343400"/>
                <a:ext cx="5383397" cy="10696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≔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↔[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𝑠𝑔𝑛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  <m:nary>
                                <m:naryPr>
                                  <m:chr m:val="∏"/>
                                  <m:limLoc m:val="subSup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nary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343400"/>
                <a:ext cx="5383397" cy="10696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04800" y="5413052"/>
                <a:ext cx="5405839" cy="10696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per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≔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↔[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b>
                            <m:sup/>
                            <m:e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𝑠𝑔𝑛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  <m:nary>
                                <m:naryPr>
                                  <m:chr m:val="∏"/>
                                  <m:limLoc m:val="subSup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nary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413052"/>
                <a:ext cx="5405839" cy="10696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ular Callout 36"/>
              <p:cNvSpPr/>
              <p:nvPr/>
            </p:nvSpPr>
            <p:spPr>
              <a:xfrm>
                <a:off x="3429000" y="3886200"/>
                <a:ext cx="2209800" cy="457200"/>
              </a:xfrm>
              <a:prstGeom prst="wedgeRoundRectCallout">
                <a:avLst>
                  <a:gd name="adj1" fmla="val -50414"/>
                  <a:gd name="adj2" fmla="val 130414"/>
                  <a:gd name="adj3" fmla="val 16667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𝑖𝑛𝑣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ounded Rectangular Callou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886200"/>
                <a:ext cx="2209800" cy="457200"/>
              </a:xfrm>
              <a:prstGeom prst="wedgeRoundRectCallout">
                <a:avLst>
                  <a:gd name="adj1" fmla="val -50414"/>
                  <a:gd name="adj2" fmla="val 130414"/>
                  <a:gd name="adj3" fmla="val 16667"/>
                </a:avLst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23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1" grpId="0"/>
      <p:bldP spid="32" grpId="0"/>
      <p:bldP spid="35" grpId="0"/>
      <p:bldP spid="36" grpId="0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be a bipartite </a:t>
                </a:r>
                <a:r>
                  <a:rPr lang="en-US" sz="2400" dirty="0" smtClean="0"/>
                  <a:t>graph.</a:t>
                </a:r>
                <a:br>
                  <a:rPr lang="en-US" sz="2400" dirty="0" smtClean="0"/>
                </a:br>
                <a:r>
                  <a:rPr lang="en-US" sz="2400" dirty="0" smtClean="0"/>
                  <a:t>Does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have </a:t>
                </a:r>
                <a:r>
                  <a:rPr lang="en-US" sz="2400" dirty="0"/>
                  <a:t>a perfect matching</a:t>
                </a:r>
                <a:r>
                  <a:rPr lang="en-US" sz="2400" dirty="0" smtClean="0"/>
                  <a:t>?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400" i="1" dirty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0,     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lit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{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m:rPr>
                                <m:lit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}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24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lit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{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m:rPr>
                                <m:lit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}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3"/>
                <a:stretch>
                  <a:fillRect l="-1111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Bipartite Perfect Matching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150507" y="1828800"/>
            <a:ext cx="304800" cy="304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150507" y="2438400"/>
            <a:ext cx="304800" cy="304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2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53779" y="3048000"/>
            <a:ext cx="304800" cy="304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3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150507" y="3657600"/>
            <a:ext cx="304800" cy="304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4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988707" y="1828800"/>
            <a:ext cx="3048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988707" y="2438400"/>
            <a:ext cx="3048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2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991979" y="3048000"/>
            <a:ext cx="3048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3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88707" y="3657600"/>
            <a:ext cx="3048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4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6" name="Straight Connector 15"/>
          <p:cNvCxnSpPr>
            <a:stCxn id="4" idx="6"/>
            <a:endCxn id="8" idx="2"/>
          </p:cNvCxnSpPr>
          <p:nvPr/>
        </p:nvCxnSpPr>
        <p:spPr>
          <a:xfrm>
            <a:off x="7455307" y="1981200"/>
            <a:ext cx="533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6"/>
            <a:endCxn id="9" idx="2"/>
          </p:cNvCxnSpPr>
          <p:nvPr/>
        </p:nvCxnSpPr>
        <p:spPr>
          <a:xfrm>
            <a:off x="7455307" y="1981200"/>
            <a:ext cx="533400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6"/>
            <a:endCxn id="9" idx="2"/>
          </p:cNvCxnSpPr>
          <p:nvPr/>
        </p:nvCxnSpPr>
        <p:spPr>
          <a:xfrm>
            <a:off x="7455307" y="2590800"/>
            <a:ext cx="533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6"/>
            <a:endCxn id="9" idx="2"/>
          </p:cNvCxnSpPr>
          <p:nvPr/>
        </p:nvCxnSpPr>
        <p:spPr>
          <a:xfrm flipV="1">
            <a:off x="7458579" y="2590800"/>
            <a:ext cx="530128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6"/>
            <a:endCxn id="11" idx="2"/>
          </p:cNvCxnSpPr>
          <p:nvPr/>
        </p:nvCxnSpPr>
        <p:spPr>
          <a:xfrm>
            <a:off x="7455307" y="3810000"/>
            <a:ext cx="533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6"/>
            <a:endCxn id="10" idx="2"/>
          </p:cNvCxnSpPr>
          <p:nvPr/>
        </p:nvCxnSpPr>
        <p:spPr>
          <a:xfrm flipV="1">
            <a:off x="7455307" y="3200400"/>
            <a:ext cx="536672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845934"/>
                  </p:ext>
                </p:extLst>
              </p:nvPr>
            </p:nvGraphicFramePr>
            <p:xfrm>
              <a:off x="6553200" y="4450955"/>
              <a:ext cx="2097135" cy="213360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419427"/>
                    <a:gridCol w="419427"/>
                    <a:gridCol w="419427"/>
                    <a:gridCol w="419427"/>
                    <a:gridCol w="419427"/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2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2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2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1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1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845934"/>
                  </p:ext>
                </p:extLst>
              </p:nvPr>
            </p:nvGraphicFramePr>
            <p:xfrm>
              <a:off x="6553200" y="4450955"/>
              <a:ext cx="2097135" cy="213360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419427"/>
                    <a:gridCol w="419427"/>
                    <a:gridCol w="419427"/>
                    <a:gridCol w="419427"/>
                    <a:gridCol w="419427"/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2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2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2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2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2899" t="-107143" r="-305797" b="-3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2899" t="-107143" r="-205797" b="-3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2899" t="-204225" r="-205797" b="-20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1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2899" t="-308571" r="-205797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899" t="-308571" r="-5797" b="-107143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accent1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899" t="-408571" r="-105797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899" t="-408571" r="-5797" b="-71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1" name="TextBox 30"/>
          <p:cNvSpPr txBox="1"/>
          <p:nvPr/>
        </p:nvSpPr>
        <p:spPr>
          <a:xfrm>
            <a:off x="7097517" y="1256438"/>
            <a:ext cx="35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L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34782" y="1256438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R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34" name="Straight Connector 33"/>
          <p:cNvCxnSpPr>
            <a:stCxn id="6" idx="6"/>
            <a:endCxn id="11" idx="2"/>
          </p:cNvCxnSpPr>
          <p:nvPr/>
        </p:nvCxnSpPr>
        <p:spPr>
          <a:xfrm>
            <a:off x="7458579" y="3200400"/>
            <a:ext cx="530128" cy="609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04800" y="4343400"/>
                <a:ext cx="5383397" cy="10696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≔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↔[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𝑠𝑔𝑛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  <m:nary>
                                <m:naryPr>
                                  <m:chr m:val="∏"/>
                                  <m:limLoc m:val="subSup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nary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343400"/>
                <a:ext cx="5383397" cy="10696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04800" y="5413052"/>
                <a:ext cx="60198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 smtClean="0"/>
                  <a:t> is polynomial of degree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Equal to zero-poly </a:t>
                </a:r>
                <a:r>
                  <a:rPr lang="en-US" sz="2400" dirty="0" err="1" smtClean="0"/>
                  <a:t>iff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no PM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𝔽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PIT: randomized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sz="2400" dirty="0" smtClean="0"/>
                  <a:t> algorithm</a:t>
                </a:r>
                <a:endParaRPr lang="en-US" sz="24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413052"/>
                <a:ext cx="6019800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1316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ular Callout 36"/>
              <p:cNvSpPr/>
              <p:nvPr/>
            </p:nvSpPr>
            <p:spPr>
              <a:xfrm>
                <a:off x="3429000" y="3886200"/>
                <a:ext cx="2209800" cy="457200"/>
              </a:xfrm>
              <a:prstGeom prst="wedgeRoundRectCallout">
                <a:avLst>
                  <a:gd name="adj1" fmla="val -50414"/>
                  <a:gd name="adj2" fmla="val 130414"/>
                  <a:gd name="adj3" fmla="val 16667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𝑖𝑛𝑣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ounded Rectangular Callou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886200"/>
                <a:ext cx="2209800" cy="457200"/>
              </a:xfrm>
              <a:prstGeom prst="wedgeRoundRectCallout">
                <a:avLst>
                  <a:gd name="adj1" fmla="val -50414"/>
                  <a:gd name="adj2" fmla="val 130414"/>
                  <a:gd name="adj3" fmla="val 16667"/>
                </a:avLst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45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=(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be </a:t>
                </a:r>
                <a:r>
                  <a:rPr lang="en-US" sz="2600" dirty="0" smtClean="0"/>
                  <a:t>a graph</a:t>
                </a:r>
              </a:p>
              <a:p>
                <a:pPr marL="0" indent="0">
                  <a:buNone/>
                </a:pPr>
                <a:r>
                  <a:rPr lang="en-US" sz="2600" dirty="0"/>
                  <a:t/>
                </a:r>
                <a:br>
                  <a:rPr lang="en-US" sz="2600" dirty="0"/>
                </a:b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Non-Bipartite Perfect Matching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1000" y="2133600"/>
                <a:ext cx="5589928" cy="1573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:=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0,     </m:t>
                              </m:r>
                              <m:r>
                                <m:rPr>
                                  <m:nor/>
                                </m:rPr>
                                <a:rPr lang="en-US" sz="26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nor/>
                                </m:rPr>
                                <a:rPr lang="en-US" sz="26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lit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</m:e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,    </m:t>
                              </m:r>
                              <m:r>
                                <m:rPr>
                                  <m:nor/>
                                </m:rPr>
                                <a:rPr lang="en-US" sz="260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 sz="26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lit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6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lit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133600"/>
                <a:ext cx="5589928" cy="15738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5588307"/>
                  </p:ext>
                </p:extLst>
              </p:nvPr>
            </p:nvGraphicFramePr>
            <p:xfrm>
              <a:off x="5733231" y="3689728"/>
              <a:ext cx="3334569" cy="298704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476367"/>
                    <a:gridCol w="476367"/>
                    <a:gridCol w="476367"/>
                    <a:gridCol w="476367"/>
                    <a:gridCol w="476367"/>
                    <a:gridCol w="476367"/>
                    <a:gridCol w="476367"/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5588307"/>
                  </p:ext>
                </p:extLst>
              </p:nvPr>
            </p:nvGraphicFramePr>
            <p:xfrm>
              <a:off x="5733231" y="3689728"/>
              <a:ext cx="3334569" cy="298704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476367"/>
                    <a:gridCol w="476367"/>
                    <a:gridCol w="476367"/>
                    <a:gridCol w="476367"/>
                    <a:gridCol w="476367"/>
                    <a:gridCol w="476367"/>
                    <a:gridCol w="476367"/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000" t="-107143" r="-500000" b="-5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2564" t="-107143" r="-406410" b="-5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564" t="-107143" r="-306410" b="-5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564" t="-107143" r="-206410" b="-5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96203" t="-107143" r="-103797" b="-5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03846" t="-107143" r="-5128" b="-508571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000" t="-207143" r="-500000" b="-4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2564" t="-207143" r="-406410" b="-4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564" t="-207143" r="-306410" b="-4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564" t="-207143" r="-206410" b="-4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96203" t="-207143" r="-103797" b="-4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03846" t="-207143" r="-5128" b="-408571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000" t="-302817" r="-500000" b="-3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2564" t="-302817" r="-406410" b="-3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564" t="-302817" r="-306410" b="-3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564" t="-302817" r="-206410" b="-3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96203" t="-302817" r="-103797" b="-3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03846" t="-302817" r="-5128" b="-302817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000" t="-408571" r="-500000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2564" t="-408571" r="-406410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564" t="-408571" r="-306410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564" t="-408571" r="-206410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96203" t="-408571" r="-103797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03846" t="-408571" r="-5128" b="-207143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000" t="-508571" r="-500000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2564" t="-508571" r="-406410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564" t="-508571" r="-306410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564" t="-508571" r="-206410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96203" t="-508571" r="-103797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03846" t="-508571" r="-5128" b="-107143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000" t="-608571" r="-500000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2564" t="-608571" r="-406410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564" t="-608571" r="-306410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564" t="-608571" r="-206410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96203" t="-608571" r="-103797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03846" t="-608571" r="-5128" b="-71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Oval 24"/>
          <p:cNvSpPr/>
          <p:nvPr/>
        </p:nvSpPr>
        <p:spPr>
          <a:xfrm>
            <a:off x="7010400" y="1704297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772400" y="1702427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611743" y="2313897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7010400" y="2973389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7772400" y="2971800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8382000" y="2313897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cxnSp>
        <p:nvCxnSpPr>
          <p:cNvPr id="32" name="Straight Connector 31"/>
          <p:cNvCxnSpPr>
            <a:stCxn id="25" idx="6"/>
            <a:endCxn id="26" idx="2"/>
          </p:cNvCxnSpPr>
          <p:nvPr/>
        </p:nvCxnSpPr>
        <p:spPr>
          <a:xfrm flipV="1">
            <a:off x="7467600" y="1931027"/>
            <a:ext cx="304800" cy="18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5" idx="3"/>
            <a:endCxn id="27" idx="0"/>
          </p:cNvCxnSpPr>
          <p:nvPr/>
        </p:nvCxnSpPr>
        <p:spPr>
          <a:xfrm flipH="1">
            <a:off x="6840343" y="2094542"/>
            <a:ext cx="237012" cy="2193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7" idx="4"/>
            <a:endCxn id="28" idx="1"/>
          </p:cNvCxnSpPr>
          <p:nvPr/>
        </p:nvCxnSpPr>
        <p:spPr>
          <a:xfrm>
            <a:off x="6840343" y="2771097"/>
            <a:ext cx="237012" cy="2692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8" idx="6"/>
            <a:endCxn id="29" idx="2"/>
          </p:cNvCxnSpPr>
          <p:nvPr/>
        </p:nvCxnSpPr>
        <p:spPr>
          <a:xfrm flipV="1">
            <a:off x="7467600" y="3200400"/>
            <a:ext cx="304800" cy="15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9" idx="7"/>
            <a:endCxn id="30" idx="3"/>
          </p:cNvCxnSpPr>
          <p:nvPr/>
        </p:nvCxnSpPr>
        <p:spPr>
          <a:xfrm flipV="1">
            <a:off x="8162645" y="2704142"/>
            <a:ext cx="286310" cy="3346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0" idx="1"/>
            <a:endCxn id="26" idx="5"/>
          </p:cNvCxnSpPr>
          <p:nvPr/>
        </p:nvCxnSpPr>
        <p:spPr>
          <a:xfrm flipH="1" flipV="1">
            <a:off x="8162645" y="2092672"/>
            <a:ext cx="286310" cy="288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5" idx="4"/>
            <a:endCxn id="28" idx="0"/>
          </p:cNvCxnSpPr>
          <p:nvPr/>
        </p:nvCxnSpPr>
        <p:spPr>
          <a:xfrm>
            <a:off x="7239000" y="2161497"/>
            <a:ext cx="0" cy="8118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6" idx="4"/>
            <a:endCxn id="29" idx="0"/>
          </p:cNvCxnSpPr>
          <p:nvPr/>
        </p:nvCxnSpPr>
        <p:spPr>
          <a:xfrm>
            <a:off x="8001000" y="2159627"/>
            <a:ext cx="0" cy="812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3"/>
            <a:endCxn id="28" idx="7"/>
          </p:cNvCxnSpPr>
          <p:nvPr/>
        </p:nvCxnSpPr>
        <p:spPr>
          <a:xfrm flipH="1">
            <a:off x="7400645" y="2092672"/>
            <a:ext cx="438710" cy="9476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45939" y="3660405"/>
                <a:ext cx="5324086" cy="10696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↔[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𝑠𝑔𝑛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  <m:nary>
                                <m:naryPr>
                                  <m:chr m:val="∏"/>
                                  <m:limLoc m:val="subSup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nary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39" y="3660405"/>
                <a:ext cx="5324086" cy="10696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41732" y="4796135"/>
                <a:ext cx="44325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 smtClean="0"/>
                  <a:t> can be thought of as 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cycle cover</a:t>
                </a:r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32" y="4796135"/>
                <a:ext cx="4432560" cy="461665"/>
              </a:xfrm>
              <a:prstGeom prst="rect">
                <a:avLst/>
              </a:prstGeom>
              <a:blipFill rotWithShape="0">
                <a:blip r:embed="rId6"/>
                <a:stretch>
                  <a:fillRect t="-10526" r="-137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923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=(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be </a:t>
                </a:r>
                <a:r>
                  <a:rPr lang="en-US" sz="2600" dirty="0" smtClean="0"/>
                  <a:t>a graph</a:t>
                </a:r>
              </a:p>
              <a:p>
                <a:pPr marL="0" indent="0">
                  <a:buNone/>
                </a:pPr>
                <a:r>
                  <a:rPr lang="en-US" sz="2600" dirty="0"/>
                  <a:t/>
                </a:r>
                <a:br>
                  <a:rPr lang="en-US" sz="2600" dirty="0"/>
                </a:b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Non-Bipartite Perfect Matching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1000" y="2133600"/>
                <a:ext cx="5589928" cy="1573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:=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0,     </m:t>
                              </m:r>
                              <m:r>
                                <m:rPr>
                                  <m:nor/>
                                </m:rPr>
                                <a:rPr lang="en-US" sz="26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nor/>
                                </m:rPr>
                                <a:rPr lang="en-US" sz="26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lit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</m:e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,    </m:t>
                              </m:r>
                              <m:r>
                                <m:rPr>
                                  <m:nor/>
                                </m:rPr>
                                <a:rPr lang="en-US" sz="260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 sz="26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lit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nor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6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lit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133600"/>
                <a:ext cx="5589928" cy="15738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504048"/>
                  </p:ext>
                </p:extLst>
              </p:nvPr>
            </p:nvGraphicFramePr>
            <p:xfrm>
              <a:off x="5733231" y="3689728"/>
              <a:ext cx="3334569" cy="298704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476367"/>
                    <a:gridCol w="476367"/>
                    <a:gridCol w="476367"/>
                    <a:gridCol w="476367"/>
                    <a:gridCol w="476367"/>
                    <a:gridCol w="476367"/>
                    <a:gridCol w="476367"/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504048"/>
                  </p:ext>
                </p:extLst>
              </p:nvPr>
            </p:nvGraphicFramePr>
            <p:xfrm>
              <a:off x="5733231" y="3689728"/>
              <a:ext cx="3334569" cy="298704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476367"/>
                    <a:gridCol w="476367"/>
                    <a:gridCol w="476367"/>
                    <a:gridCol w="476367"/>
                    <a:gridCol w="476367"/>
                    <a:gridCol w="476367"/>
                    <a:gridCol w="476367"/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000" t="-107143" r="-500000" b="-5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2564" t="-107143" r="-406410" b="-5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564" t="-107143" r="-306410" b="-5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564" t="-107143" r="-206410" b="-5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96203" t="-107143" r="-103797" b="-5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03846" t="-107143" r="-5128" b="-508571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000" t="-207143" r="-500000" b="-4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2564" t="-207143" r="-406410" b="-4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564" t="-207143" r="-306410" b="-4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564" t="-207143" r="-206410" b="-4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96203" t="-207143" r="-103797" b="-4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03846" t="-207143" r="-5128" b="-408571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000" t="-302817" r="-500000" b="-3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2564" t="-302817" r="-406410" b="-3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564" t="-302817" r="-306410" b="-3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564" t="-302817" r="-206410" b="-3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96203" t="-302817" r="-103797" b="-3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03846" t="-302817" r="-5128" b="-302817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000" t="-408571" r="-500000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2564" t="-408571" r="-406410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564" t="-408571" r="-306410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564" t="-408571" r="-206410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96203" t="-408571" r="-103797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03846" t="-408571" r="-5128" b="-207143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000" t="-508571" r="-500000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2564" t="-508571" r="-406410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564" t="-508571" r="-306410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564" t="-508571" r="-206410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96203" t="-508571" r="-103797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03846" t="-508571" r="-5128" b="-107143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000" t="-608571" r="-500000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2564" t="-608571" r="-406410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564" t="-608571" r="-306410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2564" t="-608571" r="-206410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96203" t="-608571" r="-103797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03846" t="-608571" r="-5128" b="-71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Oval 24"/>
          <p:cNvSpPr/>
          <p:nvPr/>
        </p:nvSpPr>
        <p:spPr>
          <a:xfrm>
            <a:off x="7010400" y="1704297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772400" y="1702427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611743" y="2313897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7010400" y="2973389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7772400" y="2971800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8382000" y="2313897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cxnSp>
        <p:nvCxnSpPr>
          <p:cNvPr id="32" name="Straight Connector 31"/>
          <p:cNvCxnSpPr>
            <a:stCxn id="25" idx="6"/>
            <a:endCxn id="26" idx="2"/>
          </p:cNvCxnSpPr>
          <p:nvPr/>
        </p:nvCxnSpPr>
        <p:spPr>
          <a:xfrm flipV="1">
            <a:off x="7467600" y="1931027"/>
            <a:ext cx="304800" cy="18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5" idx="3"/>
            <a:endCxn id="27" idx="0"/>
          </p:cNvCxnSpPr>
          <p:nvPr/>
        </p:nvCxnSpPr>
        <p:spPr>
          <a:xfrm flipH="1">
            <a:off x="6840343" y="2094542"/>
            <a:ext cx="237012" cy="219355"/>
          </a:xfrm>
          <a:prstGeom prst="line">
            <a:avLst/>
          </a:prstGeom>
          <a:ln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7" idx="4"/>
            <a:endCxn id="28" idx="1"/>
          </p:cNvCxnSpPr>
          <p:nvPr/>
        </p:nvCxnSpPr>
        <p:spPr>
          <a:xfrm>
            <a:off x="6840343" y="2771097"/>
            <a:ext cx="237012" cy="269247"/>
          </a:xfrm>
          <a:prstGeom prst="line">
            <a:avLst/>
          </a:prstGeom>
          <a:ln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8" idx="6"/>
            <a:endCxn id="29" idx="2"/>
          </p:cNvCxnSpPr>
          <p:nvPr/>
        </p:nvCxnSpPr>
        <p:spPr>
          <a:xfrm flipV="1">
            <a:off x="7467600" y="3200400"/>
            <a:ext cx="304800" cy="15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9" idx="7"/>
            <a:endCxn id="30" idx="3"/>
          </p:cNvCxnSpPr>
          <p:nvPr/>
        </p:nvCxnSpPr>
        <p:spPr>
          <a:xfrm flipV="1">
            <a:off x="8162645" y="2704142"/>
            <a:ext cx="286310" cy="334613"/>
          </a:xfrm>
          <a:prstGeom prst="line">
            <a:avLst/>
          </a:prstGeom>
          <a:ln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0" idx="1"/>
            <a:endCxn id="26" idx="5"/>
          </p:cNvCxnSpPr>
          <p:nvPr/>
        </p:nvCxnSpPr>
        <p:spPr>
          <a:xfrm flipH="1" flipV="1">
            <a:off x="8162645" y="2092672"/>
            <a:ext cx="286310" cy="288180"/>
          </a:xfrm>
          <a:prstGeom prst="line">
            <a:avLst/>
          </a:prstGeom>
          <a:ln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5" idx="4"/>
            <a:endCxn id="28" idx="0"/>
          </p:cNvCxnSpPr>
          <p:nvPr/>
        </p:nvCxnSpPr>
        <p:spPr>
          <a:xfrm>
            <a:off x="7239000" y="2161497"/>
            <a:ext cx="0" cy="811892"/>
          </a:xfrm>
          <a:prstGeom prst="line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6" idx="4"/>
            <a:endCxn id="29" idx="0"/>
          </p:cNvCxnSpPr>
          <p:nvPr/>
        </p:nvCxnSpPr>
        <p:spPr>
          <a:xfrm>
            <a:off x="8001000" y="2159627"/>
            <a:ext cx="0" cy="812173"/>
          </a:xfrm>
          <a:prstGeom prst="line">
            <a:avLst/>
          </a:prstGeom>
          <a:ln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3"/>
            <a:endCxn id="28" idx="7"/>
          </p:cNvCxnSpPr>
          <p:nvPr/>
        </p:nvCxnSpPr>
        <p:spPr>
          <a:xfrm flipH="1">
            <a:off x="7400645" y="2092672"/>
            <a:ext cx="438710" cy="9476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45939" y="3660405"/>
                <a:ext cx="5324086" cy="10696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↔[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𝑠𝑔𝑛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  <m:nary>
                                <m:naryPr>
                                  <m:chr m:val="∏"/>
                                  <m:limLoc m:val="subSup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nary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39" y="3660405"/>
                <a:ext cx="5324086" cy="10696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41732" y="4796135"/>
                <a:ext cx="5536516" cy="2021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 smtClean="0"/>
                  <a:t> can be thought of as 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cycle cover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𝑠𝑔𝑛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can be thought of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𝑒𝑣𝑒𝑛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𝑐𝑦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schemeClr val="accent2"/>
                  </a:solidFill>
                </a:endParaRPr>
              </a:p>
              <a:p>
                <a:r>
                  <a:rPr lang="en-US" sz="2400" dirty="0" err="1" smtClean="0"/>
                  <a:t>cyc</a:t>
                </a:r>
                <a:r>
                  <a:rPr lang="en-US" sz="2400" dirty="0" smtClean="0"/>
                  <a:t> covers with odd cycle cancel!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≡0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iff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a PM</a:t>
                </a:r>
              </a:p>
              <a:p>
                <a:r>
                  <a:rPr lang="en-US" sz="2400" dirty="0" smtClean="0"/>
                  <a:t>Use PIT -&gt;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sz="2400" dirty="0" smtClean="0"/>
                  <a:t> randomized </a:t>
                </a:r>
                <a:r>
                  <a:rPr lang="en-US" sz="2400" dirty="0" err="1" smtClean="0"/>
                  <a:t>algo</a:t>
                </a:r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32" y="4796135"/>
                <a:ext cx="5536516" cy="2021002"/>
              </a:xfrm>
              <a:prstGeom prst="rect">
                <a:avLst/>
              </a:prstGeom>
              <a:blipFill rotWithShape="0">
                <a:blip r:embed="rId6"/>
                <a:stretch>
                  <a:fillRect l="-1652" t="-2417" b="-4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27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9144000" cy="2223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01" y="2614174"/>
            <a:ext cx="7924800" cy="16530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0" y="4572000"/>
                <a:ext cx="702006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Note:  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dirty="0" smtClean="0"/>
                  <a:t> is </a:t>
                </a:r>
                <a:r>
                  <a:rPr lang="en-US" sz="2600" i="1" dirty="0" smtClean="0"/>
                  <a:t>doubly-stochastic</a:t>
                </a:r>
                <a:r>
                  <a:rPr lang="en-US" sz="2600" dirty="0" smtClean="0"/>
                  <a:t>, nothing happens</a:t>
                </a:r>
                <a:endParaRPr lang="en-US" sz="2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572000"/>
                <a:ext cx="7020063" cy="492443"/>
              </a:xfrm>
              <a:prstGeom prst="rect">
                <a:avLst/>
              </a:prstGeom>
              <a:blipFill rotWithShape="0">
                <a:blip r:embed="rId4"/>
                <a:stretch>
                  <a:fillRect l="-1302" t="-9877" r="-174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305800" y="2743200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945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9144000" cy="22235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2174319"/>
                <a:ext cx="8839200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Suppose condition on Line 4 holds, yet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600" b="1" dirty="0" smtClean="0"/>
                  <a:t> </a:t>
                </a:r>
                <a:r>
                  <a:rPr lang="en-US" sz="2600" dirty="0" smtClean="0"/>
                  <a:t>has no PM</a:t>
                </a:r>
              </a:p>
              <a:p>
                <a:r>
                  <a:rPr lang="en-US" sz="2600" b="1" dirty="0" err="1" smtClean="0"/>
                  <a:t>Kőnig</a:t>
                </a:r>
                <a:r>
                  <a:rPr lang="en-US" sz="2600" b="1" dirty="0" smtClean="0"/>
                  <a:t> theorem implies:</a:t>
                </a:r>
                <a:br>
                  <a:rPr lang="en-US" sz="2600" b="1" dirty="0" smtClean="0"/>
                </a:br>
                <a:r>
                  <a:rPr lang="en-US" sz="2600" b="1" dirty="0" smtClean="0"/>
                  <a:t>   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600" dirty="0" smtClean="0"/>
                  <a:t> has vertex cover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600" dirty="0" smtClean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600" dirty="0" smtClean="0"/>
              </a:p>
              <a:p>
                <a:endParaRPr lang="en-US" sz="2600" dirty="0" smtClean="0"/>
              </a:p>
              <a:p>
                <a:r>
                  <a:rPr lang="en-US" sz="2600" dirty="0" smtClean="0"/>
                  <a:t>Since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600" dirty="0" smtClean="0"/>
                  <a:t> is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𝑉𝐶</m:t>
                    </m:r>
                  </m:oMath>
                </a14:m>
                <a:r>
                  <a:rPr lang="en-US" sz="2600" dirty="0" smtClean="0"/>
                  <a:t>, </a:t>
                </a:r>
              </a:p>
              <a:p>
                <a:endParaRPr lang="en-US" sz="2600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174319"/>
                <a:ext cx="8839200" cy="2893100"/>
              </a:xfrm>
              <a:prstGeom prst="rect">
                <a:avLst/>
              </a:prstGeom>
              <a:blipFill rotWithShape="0">
                <a:blip r:embed="rId3"/>
                <a:stretch>
                  <a:fillRect l="-1241" t="-1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7620000" y="2286000"/>
            <a:ext cx="1244749" cy="2705962"/>
            <a:chOff x="7823051" y="3237638"/>
            <a:chExt cx="1244749" cy="2705962"/>
          </a:xfrm>
        </p:grpSpPr>
        <p:sp>
          <p:nvSpPr>
            <p:cNvPr id="9" name="Oval 8"/>
            <p:cNvSpPr/>
            <p:nvPr/>
          </p:nvSpPr>
          <p:spPr>
            <a:xfrm>
              <a:off x="7876041" y="3810000"/>
              <a:ext cx="304800" cy="3048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876041" y="4419600"/>
              <a:ext cx="304800" cy="3048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2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879313" y="5029200"/>
              <a:ext cx="304800" cy="3048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3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876041" y="5638800"/>
              <a:ext cx="304800" cy="3048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4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714241" y="3810000"/>
              <a:ext cx="304800" cy="3048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</a:rPr>
                <a:t>1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714241" y="4419600"/>
              <a:ext cx="304800" cy="3048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</a:rPr>
                <a:t>2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8717513" y="5029200"/>
              <a:ext cx="304800" cy="3048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</a:rPr>
                <a:t>3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714241" y="5638800"/>
              <a:ext cx="304800" cy="3048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</a:rPr>
                <a:t>4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17" name="Straight Connector 16"/>
            <p:cNvCxnSpPr>
              <a:stCxn id="9" idx="6"/>
              <a:endCxn id="13" idx="2"/>
            </p:cNvCxnSpPr>
            <p:nvPr/>
          </p:nvCxnSpPr>
          <p:spPr>
            <a:xfrm>
              <a:off x="8180841" y="3962400"/>
              <a:ext cx="533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9" idx="6"/>
              <a:endCxn id="14" idx="2"/>
            </p:cNvCxnSpPr>
            <p:nvPr/>
          </p:nvCxnSpPr>
          <p:spPr>
            <a:xfrm>
              <a:off x="8180841" y="3962400"/>
              <a:ext cx="533400" cy="6096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0" idx="6"/>
              <a:endCxn id="14" idx="2"/>
            </p:cNvCxnSpPr>
            <p:nvPr/>
          </p:nvCxnSpPr>
          <p:spPr>
            <a:xfrm>
              <a:off x="8180841" y="4572000"/>
              <a:ext cx="533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1" idx="6"/>
              <a:endCxn id="14" idx="2"/>
            </p:cNvCxnSpPr>
            <p:nvPr/>
          </p:nvCxnSpPr>
          <p:spPr>
            <a:xfrm flipV="1">
              <a:off x="8184113" y="4572000"/>
              <a:ext cx="530128" cy="6096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" idx="6"/>
              <a:endCxn id="16" idx="2"/>
            </p:cNvCxnSpPr>
            <p:nvPr/>
          </p:nvCxnSpPr>
          <p:spPr>
            <a:xfrm>
              <a:off x="8180841" y="5791200"/>
              <a:ext cx="533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6"/>
              <a:endCxn id="15" idx="2"/>
            </p:cNvCxnSpPr>
            <p:nvPr/>
          </p:nvCxnSpPr>
          <p:spPr>
            <a:xfrm>
              <a:off x="8180841" y="3962400"/>
              <a:ext cx="536672" cy="1219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823051" y="3237638"/>
              <a:ext cx="3577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1"/>
                  </a:solidFill>
                </a:rPr>
                <a:t>L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660316" y="3237638"/>
              <a:ext cx="4074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2"/>
                  </a:solidFill>
                </a:rPr>
                <a:t>R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  <p:cxnSp>
          <p:nvCxnSpPr>
            <p:cNvPr id="25" name="Straight Connector 24"/>
            <p:cNvCxnSpPr>
              <a:stCxn id="11" idx="6"/>
              <a:endCxn id="16" idx="2"/>
            </p:cNvCxnSpPr>
            <p:nvPr/>
          </p:nvCxnSpPr>
          <p:spPr>
            <a:xfrm>
              <a:off x="8184113" y="5181600"/>
              <a:ext cx="530128" cy="6096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6200" y="4171065"/>
                <a:ext cx="7010400" cy="1391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60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sub>
                        <m:sup/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sub>
                        <m:sup/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171065"/>
                <a:ext cx="7010400" cy="139153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466217" y="5679757"/>
                <a:ext cx="701040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1+1/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+|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217" y="5679757"/>
                <a:ext cx="7010400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023740" y="6213157"/>
                <a:ext cx="701040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1+1/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−1/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740" y="6213157"/>
                <a:ext cx="7010400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883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9144000" cy="22235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2057400"/>
                <a:ext cx="8839200" cy="5308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600" dirty="0" smtClean="0"/>
                  <a:t> has a PM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 smtClean="0"/>
                  <a:t>After first row-normalization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𝑝𝑒𝑟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↔[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</m:nary>
                        </m:e>
                      </m:nary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≥1/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600" dirty="0" smtClean="0"/>
              </a:p>
              <a:p>
                <a:endParaRPr lang="en-US" sz="2600" dirty="0" smtClean="0"/>
              </a:p>
              <a:p>
                <a:r>
                  <a:rPr lang="en-US" sz="2600" dirty="0" smtClean="0"/>
                  <a:t>2.    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600" dirty="0" smtClean="0"/>
                  <a:t> is obtained from row (or column) normalizing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dirty="0" smtClean="0"/>
                  <a:t>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per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per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∏"/>
                              <m:supHide m:val="on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     ≥</m:t>
                      </m:r>
                      <m:r>
                        <m:rPr>
                          <m:nor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per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⁡(1/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 smtClean="0">
                  <a:latin typeface="Cambria Math" panose="02040503050406030204" pitchFamily="18" charset="0"/>
                </a:endParaRPr>
              </a:p>
              <a:p>
                <a:pPr marL="514350" indent="-514350">
                  <a:buAutoNum type="arabicPeriod" startAt="3"/>
                </a:pPr>
                <a:endParaRPr lang="en-US" sz="2600" dirty="0" smtClean="0">
                  <a:latin typeface="Cambria Math" panose="02040503050406030204" pitchFamily="18" charset="0"/>
                </a:endParaRPr>
              </a:p>
              <a:p>
                <a:pPr marL="514350" indent="-514350">
                  <a:buAutoNum type="arabicPeriod" startAt="3"/>
                </a:pPr>
                <a:r>
                  <a:rPr lang="en-US" sz="2600" dirty="0" smtClean="0">
                    <a:latin typeface="Cambria Math" panose="02040503050406030204" pitchFamily="18" charset="0"/>
                  </a:rPr>
                  <a:t>After the first step,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>
                        <a:latin typeface="Cambria Math" panose="02040503050406030204" pitchFamily="18" charset="0"/>
                      </a:rPr>
                      <m:t>per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600" dirty="0">
                  <a:latin typeface="Cambria Math" panose="02040503050406030204" pitchFamily="18" charset="0"/>
                </a:endParaRPr>
              </a:p>
              <a:p>
                <a:endParaRPr lang="en-US" sz="2600" dirty="0" smtClean="0">
                  <a:latin typeface="Cambria Math" panose="02040503050406030204" pitchFamily="18" charset="0"/>
                </a:endParaRPr>
              </a:p>
              <a:p>
                <a:r>
                  <a:rPr lang="en-US" sz="2600" dirty="0" smtClean="0">
                    <a:latin typeface="Cambria Math" panose="02040503050406030204" pitchFamily="18" charset="0"/>
                  </a:rPr>
                  <a:t> </a:t>
                </a:r>
                <a:endParaRPr lang="en-US" sz="2600" b="0" i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057400"/>
                <a:ext cx="8839200" cy="5308826"/>
              </a:xfrm>
              <a:prstGeom prst="rect">
                <a:avLst/>
              </a:prstGeom>
              <a:blipFill rotWithShape="0">
                <a:blip r:embed="rId3"/>
                <a:stretch>
                  <a:fillRect l="-1241" t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114800" y="4800600"/>
            <a:ext cx="37673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[                       ]</a:t>
            </a:r>
            <a:endParaRPr lang="en-US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1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04800"/>
            <a:ext cx="9144000" cy="3274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114800"/>
            <a:ext cx="809183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2-page lecture note </a:t>
            </a:r>
            <a:r>
              <a:rPr lang="en-US" sz="2400" dirty="0" smtClean="0"/>
              <a:t>available at </a:t>
            </a:r>
            <a:r>
              <a:rPr lang="en-US" sz="2400" dirty="0" err="1" smtClean="0"/>
              <a:t>Jesper’s</a:t>
            </a:r>
            <a:r>
              <a:rPr lang="en-US" sz="2400" dirty="0" smtClean="0"/>
              <a:t> homepage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accent2"/>
                </a:solidFill>
              </a:rPr>
              <a:t>Original reference:</a:t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>Nathan </a:t>
            </a:r>
            <a:r>
              <a:rPr lang="en-US" sz="2400" dirty="0" err="1">
                <a:solidFill>
                  <a:schemeClr val="accent2"/>
                </a:solidFill>
              </a:rPr>
              <a:t>Linial</a:t>
            </a:r>
            <a:r>
              <a:rPr lang="en-US" sz="2400" dirty="0">
                <a:solidFill>
                  <a:schemeClr val="accent2"/>
                </a:solidFill>
              </a:rPr>
              <a:t>, Alex </a:t>
            </a:r>
            <a:r>
              <a:rPr lang="en-US" sz="2400" dirty="0" err="1">
                <a:solidFill>
                  <a:schemeClr val="accent2"/>
                </a:solidFill>
              </a:rPr>
              <a:t>Samorodnitsky</a:t>
            </a:r>
            <a:r>
              <a:rPr lang="en-US" sz="2400" dirty="0">
                <a:solidFill>
                  <a:schemeClr val="accent2"/>
                </a:solidFill>
              </a:rPr>
              <a:t>, and </a:t>
            </a:r>
            <a:r>
              <a:rPr lang="en-US" sz="2400" dirty="0" err="1">
                <a:solidFill>
                  <a:schemeClr val="accent2"/>
                </a:solidFill>
              </a:rPr>
              <a:t>Avi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Wigderson</a:t>
            </a:r>
            <a:r>
              <a:rPr lang="en-US" sz="2400" dirty="0" smtClean="0">
                <a:solidFill>
                  <a:schemeClr val="accent2"/>
                </a:solidFill>
              </a:rPr>
              <a:t>.</a:t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>A </a:t>
            </a:r>
            <a:r>
              <a:rPr lang="en-US" sz="2400" dirty="0">
                <a:solidFill>
                  <a:schemeClr val="accent2"/>
                </a:solidFill>
              </a:rPr>
              <a:t>deterministic </a:t>
            </a:r>
            <a:r>
              <a:rPr lang="en-US" sz="2400" dirty="0" smtClean="0">
                <a:solidFill>
                  <a:schemeClr val="accent2"/>
                </a:solidFill>
              </a:rPr>
              <a:t>strongly polynomial </a:t>
            </a:r>
            <a:r>
              <a:rPr lang="en-US" sz="2400" dirty="0">
                <a:solidFill>
                  <a:schemeClr val="accent2"/>
                </a:solidFill>
              </a:rPr>
              <a:t>algorithm for matrix </a:t>
            </a:r>
            <a:r>
              <a:rPr lang="en-US" sz="2400" dirty="0" smtClean="0">
                <a:solidFill>
                  <a:schemeClr val="accent2"/>
                </a:solidFill>
              </a:rPr>
              <a:t>scaling</a:t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>and </a:t>
            </a:r>
            <a:r>
              <a:rPr lang="en-US" sz="2400" dirty="0">
                <a:solidFill>
                  <a:schemeClr val="accent2"/>
                </a:solidFill>
              </a:rPr>
              <a:t>approximate permanents</a:t>
            </a:r>
            <a:r>
              <a:rPr lang="en-US" sz="2400" dirty="0" smtClean="0">
                <a:solidFill>
                  <a:schemeClr val="accent2"/>
                </a:solidFill>
              </a:rPr>
              <a:t>.</a:t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2400" dirty="0" err="1" smtClean="0">
                <a:solidFill>
                  <a:schemeClr val="accent2"/>
                </a:solidFill>
              </a:rPr>
              <a:t>Combinatorica</a:t>
            </a:r>
            <a:r>
              <a:rPr lang="en-US" sz="2400" dirty="0" smtClean="0">
                <a:solidFill>
                  <a:schemeClr val="accent2"/>
                </a:solidFill>
              </a:rPr>
              <a:t>, </a:t>
            </a:r>
            <a:r>
              <a:rPr lang="en-US" sz="2400" dirty="0">
                <a:solidFill>
                  <a:schemeClr val="accent2"/>
                </a:solidFill>
              </a:rPr>
              <a:t>Apr 2000.</a:t>
            </a:r>
          </a:p>
        </p:txBody>
      </p:sp>
    </p:spTree>
    <p:extLst>
      <p:ext uri="{BB962C8B-B14F-4D97-AF65-F5344CB8AC3E}">
        <p14:creationId xmlns:p14="http://schemas.microsoft.com/office/powerpoint/2010/main" val="354825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Polynomial Identity Testing</a:t>
            </a:r>
            <a:br>
              <a:rPr lang="en-US" dirty="0" smtClean="0"/>
            </a:b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7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Matching in Parallel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600" dirty="0" smtClean="0"/>
                  <a:t>Recall: Determinant is in NC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 time using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 processors</a:t>
                </a:r>
              </a:p>
              <a:p>
                <a:r>
                  <a:rPr lang="en-US" sz="2600" dirty="0" smtClean="0"/>
                  <a:t>Is constructing a matching also in NC?</a:t>
                </a:r>
              </a:p>
              <a:p>
                <a:endParaRPr lang="en-US" sz="2600" dirty="0"/>
              </a:p>
              <a:p>
                <a:r>
                  <a:rPr lang="en-US" sz="2600" dirty="0" smtClean="0"/>
                  <a:t>The processors may try to construct different solutions!</a:t>
                </a:r>
              </a:p>
              <a:p>
                <a:endParaRPr lang="en-US" sz="2600" dirty="0"/>
              </a:p>
              <a:p>
                <a:r>
                  <a:rPr lang="en-US" sz="2600" dirty="0" smtClean="0"/>
                  <a:t>We will solve this by applying some randomness first to ensure there is a </a:t>
                </a:r>
                <a:r>
                  <a:rPr lang="en-US" sz="2600" dirty="0" smtClean="0">
                    <a:solidFill>
                      <a:schemeClr val="accent2"/>
                    </a:solidFill>
                  </a:rPr>
                  <a:t>single solution</a:t>
                </a:r>
              </a:p>
              <a:p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439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>
            <p:custDataLst>
              <p:tags r:id="rId1"/>
            </p:custDataLst>
          </p:nvPr>
        </p:nvSpPr>
        <p:spPr>
          <a:xfrm>
            <a:off x="125269" y="193594"/>
            <a:ext cx="8928992" cy="1939262"/>
          </a:xfrm>
          <a:prstGeom prst="roundRect">
            <a:avLst>
              <a:gd name="adj" fmla="val 1210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9065" y="203409"/>
                <a:ext cx="8841447" cy="18170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+mj-lt"/>
                  </a:rPr>
                  <a:t>Definition (Isolation)</a:t>
                </a:r>
                <a:br>
                  <a:rPr lang="en-US" sz="3200" dirty="0" smtClean="0">
                    <a:latin typeface="+mj-lt"/>
                  </a:rPr>
                </a:br>
                <a:r>
                  <a:rPr lang="en-US" sz="2400" dirty="0" smtClean="0">
                    <a:latin typeface="+mj-lt"/>
                  </a:rPr>
                  <a:t>Given a set family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ℱ</m:t>
                    </m:r>
                    <m:r>
                      <a:rPr lang="en-US" sz="2400" b="0" i="1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sup>
                    </m:sSup>
                  </m:oMath>
                </a14:m>
                <a:r>
                  <a:rPr lang="nl-NL" sz="2400" dirty="0" smtClean="0">
                    <a:latin typeface="+mj-lt"/>
                  </a:rPr>
                  <a:t>, </a:t>
                </a:r>
                <a:r>
                  <a:rPr lang="nl-NL" sz="2400" dirty="0" err="1" smtClean="0">
                    <a:latin typeface="+mj-lt"/>
                  </a:rPr>
                  <a:t>and</a:t>
                </a:r>
                <a:r>
                  <a:rPr lang="nl-NL" sz="2400" dirty="0" smtClean="0">
                    <a:latin typeface="+mj-lt"/>
                  </a:rPr>
                  <a:t> </a:t>
                </a:r>
                <a:r>
                  <a:rPr lang="nl-NL" sz="2400" dirty="0" err="1" smtClean="0">
                    <a:latin typeface="+mj-lt"/>
                  </a:rPr>
                  <a:t>weight</a:t>
                </a:r>
                <a:r>
                  <a:rPr lang="nl-NL" sz="2400" dirty="0" smtClean="0">
                    <a:latin typeface="+mj-lt"/>
                  </a:rPr>
                  <a:t> </a:t>
                </a:r>
                <a:r>
                  <a:rPr lang="nl-NL" sz="2400" dirty="0" err="1" smtClean="0">
                    <a:latin typeface="+mj-lt"/>
                  </a:rPr>
                  <a:t>function</a:t>
                </a:r>
                <a:r>
                  <a:rPr lang="nl-NL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latin typeface="Cambria Math"/>
                      </a:rPr>
                      <m:t>𝑈</m:t>
                    </m:r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/>
                      </a:rPr>
                      <m:t>{</m:t>
                    </m:r>
                    <m:r>
                      <a:rPr lang="en-US" sz="2400" b="0" i="1" smtClean="0">
                        <a:latin typeface="Cambria Math"/>
                      </a:rPr>
                      <m:t>1,…,</m:t>
                    </m:r>
                    <m:r>
                      <a:rPr lang="en-US" sz="2400" b="0" i="1" smtClean="0">
                        <a:latin typeface="Cambria Math"/>
                      </a:rPr>
                      <m:t>𝑁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/>
                      </a:rPr>
                      <m:t>}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</m:oMath>
                </a14:m>
                <a:endParaRPr lang="en-US" sz="2400" b="0" dirty="0" smtClean="0">
                  <a:latin typeface="+mj-lt"/>
                </a:endParaRPr>
              </a:p>
              <a:p>
                <a:r>
                  <a:rPr lang="en-US" sz="2400" b="0" dirty="0" smtClean="0"/>
                  <a:t>we say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nl-NL" sz="2400" dirty="0" smtClean="0">
                    <a:latin typeface="+mj-lt"/>
                  </a:rPr>
                  <a:t> </a:t>
                </a:r>
                <a:r>
                  <a:rPr lang="nl-NL" sz="2400" i="1" dirty="0" err="1" smtClean="0">
                    <a:latin typeface="+mj-lt"/>
                  </a:rPr>
                  <a:t>isolates</a:t>
                </a:r>
                <a:r>
                  <a:rPr lang="nl-NL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ℱ</m:t>
                    </m:r>
                  </m:oMath>
                </a14:m>
                <a:r>
                  <a:rPr lang="nl-NL" sz="2400" dirty="0" smtClean="0">
                    <a:latin typeface="+mj-lt"/>
                  </a:rPr>
                  <a:t> </a:t>
                </a:r>
                <a:r>
                  <a:rPr lang="nl-NL" sz="2400" dirty="0" err="1" smtClean="0">
                    <a:latin typeface="+mj-lt"/>
                  </a:rPr>
                  <a:t>if</a:t>
                </a:r>
                <a:r>
                  <a:rPr lang="nl-NL" sz="2400" dirty="0" smtClean="0">
                    <a:latin typeface="+mj-lt"/>
                  </a:rPr>
                  <a:t> </a:t>
                </a:r>
                <a:r>
                  <a:rPr lang="nl-NL" sz="2400" dirty="0" err="1" smtClean="0">
                    <a:latin typeface="+mj-lt"/>
                  </a:rPr>
                  <a:t>there</a:t>
                </a:r>
                <a:r>
                  <a:rPr lang="nl-NL" sz="2400" dirty="0" smtClean="0">
                    <a:latin typeface="+mj-lt"/>
                  </a:rPr>
                  <a:t> is a </a:t>
                </a:r>
                <a:r>
                  <a:rPr lang="nl-NL" sz="2400" dirty="0" err="1" smtClean="0">
                    <a:latin typeface="+mj-lt"/>
                  </a:rPr>
                  <a:t>unique</a:t>
                </a:r>
                <a:r>
                  <a:rPr lang="nl-NL" sz="2400" dirty="0" smtClean="0">
                    <a:latin typeface="+mj-lt"/>
                  </a:rPr>
                  <a:t> </a:t>
                </a:r>
                <a:r>
                  <a:rPr lang="nl-NL" sz="2400" dirty="0" err="1" smtClean="0">
                    <a:latin typeface="+mj-lt"/>
                  </a:rPr>
                  <a:t>minimizer</a:t>
                </a:r>
                <a:r>
                  <a:rPr lang="nl-NL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ℱ</m:t>
                    </m:r>
                  </m:oMath>
                </a14:m>
                <a:r>
                  <a:rPr lang="nl-NL" sz="2400" dirty="0" smtClean="0"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nl-NL" sz="2400" dirty="0" smtClean="0">
                    <a:latin typeface="+mj-lt"/>
                  </a:rPr>
                  <a:t>, i.e. </a:t>
                </a:r>
                <a:r>
                  <a:rPr lang="nl-NL" sz="2400" dirty="0" err="1" smtClean="0">
                    <a:latin typeface="+mj-lt"/>
                  </a:rPr>
                  <a:t>there</a:t>
                </a:r>
                <a:r>
                  <a:rPr lang="nl-NL" sz="2400" dirty="0" smtClean="0">
                    <a:latin typeface="+mj-lt"/>
                  </a:rPr>
                  <a:t> is a </a:t>
                </a:r>
                <a:r>
                  <a:rPr lang="nl-NL" sz="2400" dirty="0" err="1" smtClean="0">
                    <a:latin typeface="+mj-lt"/>
                  </a:rPr>
                  <a:t>unique</a:t>
                </a:r>
                <a:r>
                  <a:rPr lang="nl-NL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𝑆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ℱ</m:t>
                    </m:r>
                  </m:oMath>
                </a14:m>
                <a:r>
                  <a:rPr lang="nl-NL" sz="2400" dirty="0" smtClean="0">
                    <a:latin typeface="+mj-lt"/>
                  </a:rPr>
                  <a:t> s.t.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min</m:t>
                        </m:r>
                      </m:e>
                      <m:li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ℱ</m:t>
                        </m:r>
                      </m:lim>
                    </m:limLow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nl-NL" sz="2400" dirty="0" smtClean="0">
                    <a:latin typeface="+mj-lt"/>
                  </a:rPr>
                  <a:t>.</a:t>
                </a:r>
                <a:endParaRPr lang="nl-NL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65" y="203409"/>
                <a:ext cx="8841447" cy="1817036"/>
              </a:xfrm>
              <a:prstGeom prst="rect">
                <a:avLst/>
              </a:prstGeom>
              <a:blipFill rotWithShape="0">
                <a:blip r:embed="rId4"/>
                <a:stretch>
                  <a:fillRect l="-1793" t="-4362" b="-10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Callout 8"/>
              <p:cNvSpPr/>
              <p:nvPr/>
            </p:nvSpPr>
            <p:spPr>
              <a:xfrm>
                <a:off x="4729173" y="-27384"/>
                <a:ext cx="3978206" cy="843808"/>
              </a:xfrm>
              <a:prstGeom prst="wedgeEllipseCallout">
                <a:avLst>
                  <a:gd name="adj1" fmla="val -38129"/>
                  <a:gd name="adj2" fmla="val 138205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𝑆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nl-NL" sz="2200" dirty="0" smtClean="0"/>
                  <a:t> </a:t>
                </a:r>
                <a:r>
                  <a:rPr lang="nl-NL" sz="2200" dirty="0" err="1" smtClean="0"/>
                  <a:t>denotes</a:t>
                </a:r>
                <a:r>
                  <a:rPr lang="nl-NL" sz="22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nl-NL" sz="2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2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𝑒</m:t>
                            </m:r>
                          </m:e>
                        </m:d>
                      </m:e>
                    </m:nary>
                  </m:oMath>
                </a14:m>
                <a:endParaRPr lang="nl-NL" sz="2200" dirty="0"/>
              </a:p>
            </p:txBody>
          </p:sp>
        </mc:Choice>
        <mc:Fallback xmlns="">
          <p:sp>
            <p:nvSpPr>
              <p:cNvPr id="9" name="Oval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173" y="-27384"/>
                <a:ext cx="3978206" cy="843808"/>
              </a:xfrm>
              <a:prstGeom prst="wedgeEllipseCallout">
                <a:avLst>
                  <a:gd name="adj1" fmla="val -38129"/>
                  <a:gd name="adj2" fmla="val 138205"/>
                </a:avLst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07504" y="2204864"/>
            <a:ext cx="9055243" cy="2016224"/>
            <a:chOff x="107504" y="2204864"/>
            <a:chExt cx="9055243" cy="2016224"/>
          </a:xfrm>
        </p:grpSpPr>
        <p:sp>
          <p:nvSpPr>
            <p:cNvPr id="14" name="Rounded Rectangle 13"/>
            <p:cNvSpPr/>
            <p:nvPr>
              <p:custDataLst>
                <p:tags r:id="rId2"/>
              </p:custDataLst>
            </p:nvPr>
          </p:nvSpPr>
          <p:spPr>
            <a:xfrm>
              <a:off x="107504" y="2204864"/>
              <a:ext cx="8928992" cy="2016224"/>
            </a:xfrm>
            <a:prstGeom prst="roundRect">
              <a:avLst>
                <a:gd name="adj" fmla="val 12102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/>
              <a:endParaRPr lang="nl-N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21300" y="2214679"/>
                  <a:ext cx="8841447" cy="1323439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latin typeface="+mj-lt"/>
                    </a:rPr>
                    <a:t>Isolation Lemma</a:t>
                  </a:r>
                </a:p>
                <a:p>
                  <a:r>
                    <a:rPr lang="en-US" sz="2400" dirty="0" smtClean="0">
                      <a:latin typeface="+mj-lt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𝑒</m:t>
                      </m:r>
                      <m:r>
                        <a:rPr lang="en-US" sz="2400" b="0" i="1" smtClean="0">
                          <a:latin typeface="Cambria Math"/>
                        </a:rPr>
                        <m:t>∈</m:t>
                      </m:r>
                      <m:r>
                        <a:rPr lang="en-US" sz="2400" b="0" i="1" smtClean="0">
                          <a:latin typeface="Cambria Math"/>
                        </a:rPr>
                        <m:t>𝑈</m:t>
                      </m:r>
                    </m:oMath>
                  </a14:m>
                  <a:r>
                    <a:rPr lang="nl-NL" sz="2400" dirty="0" smtClean="0">
                      <a:latin typeface="+mj-lt"/>
                    </a:rPr>
                    <a:t>, </a:t>
                  </a:r>
                  <a:r>
                    <a:rPr lang="nl-NL" sz="2400" dirty="0" err="1" smtClean="0">
                      <a:latin typeface="+mj-lt"/>
                    </a:rPr>
                    <a:t>choose</a:t>
                  </a:r>
                  <a:r>
                    <a:rPr lang="nl-NL" sz="2400" dirty="0" smtClean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/>
                        </a:rPr>
                        <m:t>{</m:t>
                      </m:r>
                      <m:r>
                        <a:rPr lang="en-US" sz="2400" b="0" i="1" smtClean="0">
                          <a:latin typeface="Cambria Math"/>
                        </a:rPr>
                        <m:t>1,…,</m:t>
                      </m:r>
                      <m:r>
                        <a:rPr lang="en-US" sz="2400" b="0" i="1" smtClean="0">
                          <a:latin typeface="Cambria Math"/>
                        </a:rPr>
                        <m:t>𝑁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/>
                        </a:rPr>
                        <m:t>}</m:t>
                      </m:r>
                    </m:oMath>
                  </a14:m>
                  <a:r>
                    <a:rPr lang="nl-NL" sz="2400" dirty="0" smtClean="0">
                      <a:latin typeface="+mj-lt"/>
                    </a:rPr>
                    <a:t> </a:t>
                  </a:r>
                  <a:r>
                    <a:rPr lang="nl-NL" sz="2400" dirty="0" err="1" smtClean="0">
                      <a:latin typeface="+mj-lt"/>
                    </a:rPr>
                    <a:t>uniformly</a:t>
                  </a:r>
                  <a:r>
                    <a:rPr lang="nl-NL" sz="2400" dirty="0" smtClean="0">
                      <a:latin typeface="+mj-lt"/>
                    </a:rPr>
                    <a:t> at random. </a:t>
                  </a:r>
                  <a:r>
                    <a:rPr lang="nl-NL" sz="2400" dirty="0" err="1" smtClean="0">
                      <a:latin typeface="+mj-lt"/>
                    </a:rPr>
                    <a:t>Then</a:t>
                  </a:r>
                  <a:r>
                    <a:rPr lang="nl-NL" sz="2400" dirty="0" smtClean="0">
                      <a:latin typeface="+mj-lt"/>
                    </a:rPr>
                    <a:t>, </a:t>
                  </a:r>
                  <a:r>
                    <a:rPr lang="nl-NL" sz="2400" dirty="0" err="1" smtClean="0">
                      <a:latin typeface="+mj-lt"/>
                    </a:rPr>
                    <a:t>if</a:t>
                  </a:r>
                  <a:r>
                    <a:rPr lang="nl-NL" sz="2400" dirty="0" smtClean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ℱ</m:t>
                      </m:r>
                    </m:oMath>
                  </a14:m>
                  <a:r>
                    <a:rPr lang="nl-NL" sz="2400" dirty="0" smtClean="0">
                      <a:latin typeface="+mj-lt"/>
                    </a:rPr>
                    <a:t> is </a:t>
                  </a:r>
                  <a:r>
                    <a:rPr lang="nl-NL" sz="2400" dirty="0" err="1" smtClean="0">
                      <a:latin typeface="+mj-lt"/>
                    </a:rPr>
                    <a:t>not</a:t>
                  </a:r>
                  <a:r>
                    <a:rPr lang="nl-NL" sz="2400" dirty="0" smtClean="0">
                      <a:latin typeface="+mj-lt"/>
                    </a:rPr>
                    <a:t> empty:</a:t>
                  </a:r>
                  <a:endParaRPr lang="nl-NL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300" y="2214679"/>
                  <a:ext cx="8841447" cy="132343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793" t="-5991" r="-1793" b="-9677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267744" y="3284984"/>
                  <a:ext cx="4099264" cy="8633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/>
                              </a:rPr>
                              <m:t>Pr</m:t>
                            </m:r>
                          </m:e>
                          <m:lim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  <m:d>
                          <m:dPr>
                            <m:begChr m:val="["/>
                            <m:endChr m:val="]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600" b="0" i="0" smtClean="0">
                                <a:latin typeface="Cambria Math"/>
                              </a:rPr>
                              <m:t>isolates</m:t>
                            </m:r>
                            <m:r>
                              <m:rPr>
                                <m:nor/>
                              </m:rPr>
                              <a:rPr lang="en-US" sz="2600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ℱ</m:t>
                            </m:r>
                          </m:e>
                        </m:d>
                        <m:r>
                          <a:rPr lang="en-US" sz="2600" b="0" i="1" smtClean="0">
                            <a:latin typeface="Cambria Math"/>
                          </a:rPr>
                          <m:t>≥1−</m:t>
                        </m:r>
                        <m:f>
                          <m:f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𝑈</m:t>
                                </m:r>
                              </m:e>
                            </m:d>
                          </m:num>
                          <m:den>
                            <m:r>
                              <a:rPr lang="en-US" sz="2600" b="0" i="1" smtClean="0">
                                <a:latin typeface="Cambria Math"/>
                              </a:rPr>
                              <m:t>𝑁</m:t>
                            </m:r>
                          </m:den>
                        </m:f>
                        <m:r>
                          <a:rPr lang="en-US" sz="2600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2600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3284984"/>
                  <a:ext cx="4099264" cy="86331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2043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0.00087 -0.315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496" y="2204864"/>
                <a:ext cx="9100568" cy="4964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/>
                  <a:t>Proof: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Define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∉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ℱ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− 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ℱ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Notice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𝑒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does not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400" dirty="0" smtClean="0"/>
                  <a:t> so they are independent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Thus 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𝑒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400" dirty="0" smtClean="0"/>
                  <a:t>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ℱ</m:t>
                    </m:r>
                  </m:oMath>
                </a14:m>
                <a:r>
                  <a:rPr lang="en-US" sz="2400" dirty="0" smtClean="0"/>
                  <a:t> are two distinct minimizers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b="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𝑒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∖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24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0" dirty="0" smtClean="0"/>
                  <a:t>But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∉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𝑆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ℱ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400" i="1">
                        <a:latin typeface="Cambria Math"/>
                      </a:rPr>
                      <m:t>− 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𝑆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ℱ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  <m:r>
                          <a:rPr lang="en-US" sz="2400" i="1">
                            <a:latin typeface="Cambria Math"/>
                          </a:rPr>
                          <m:t>∖</m:t>
                        </m:r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</m:func>
                    <m:r>
                      <a:rPr lang="en-US" sz="2400" i="1">
                        <a:latin typeface="Cambria Math"/>
                      </a:rPr>
                      <m:t>)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𝑒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0" dirty="0" smtClean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So the event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 smtClean="0"/>
                  <a:t> does not isolate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ℱ</m:t>
                    </m:r>
                  </m:oMath>
                </a14:m>
                <a:r>
                  <a:rPr lang="en-US" sz="2400" dirty="0" smtClean="0"/>
                  <a:t> implies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∃</m:t>
                    </m:r>
                    <m:r>
                      <a:rPr lang="en-US" sz="2400" b="0" i="1" smtClean="0">
                        <a:latin typeface="Cambria Math"/>
                      </a:rPr>
                      <m:t>𝑒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i="0">
                                <a:latin typeface="Cambria Math"/>
                              </a:rPr>
                              <m:t>does</m:t>
                            </m:r>
                            <m:r>
                              <m:rPr>
                                <m:nor/>
                              </m:rPr>
                              <a:rPr lang="en-US" sz="2400" i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i="0">
                                <a:latin typeface="Cambria Math"/>
                              </a:rPr>
                              <m:t>not</m:t>
                            </m:r>
                            <m:r>
                              <m:rPr>
                                <m:nor/>
                              </m:rPr>
                              <a:rPr lang="en-US" sz="2400" i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/>
                              </a:rPr>
                              <m:t>isolate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ℱ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∃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: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b="0" dirty="0" smtClean="0"/>
                  <a:t> which is at most </a:t>
                </a:r>
                <a:br>
                  <a:rPr lang="en-US" sz="2400" b="0" dirty="0" smtClean="0"/>
                </a:b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Pr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⁡[</m:t>
                        </m:r>
                      </m:e>
                    </m:nary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𝑒</m:t>
                    </m:r>
                    <m:r>
                      <a:rPr lang="en-US" sz="2400" b="0" i="1" smtClean="0">
                        <a:latin typeface="Cambria Math"/>
                      </a:rPr>
                      <m:t>)]</m:t>
                    </m:r>
                  </m:oMath>
                </a14:m>
                <a:r>
                  <a:rPr lang="en-US" sz="2400" b="0" dirty="0" smtClean="0"/>
                  <a:t> by the </a:t>
                </a:r>
                <a:r>
                  <a:rPr lang="en-US" sz="2400" b="0" i="1" dirty="0" smtClean="0"/>
                  <a:t>union bound</a:t>
                </a:r>
                <a:r>
                  <a:rPr lang="en-US" sz="2400" dirty="0" smtClean="0"/>
                  <a:t>, which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≤|</m:t>
                    </m:r>
                    <m:r>
                      <a:rPr lang="en-US" sz="2400" b="0" i="1" smtClean="0">
                        <a:latin typeface="Cambria Math"/>
                      </a:rPr>
                      <m:t>𝑈</m:t>
                    </m:r>
                    <m:r>
                      <a:rPr lang="en-US" sz="2400" b="0" i="1" smtClean="0">
                        <a:latin typeface="Cambria Math"/>
                      </a:rPr>
                      <m:t>|/</m:t>
                    </m:r>
                    <m:r>
                      <a:rPr lang="en-US" sz="2400" b="0" i="1" smtClean="0">
                        <a:latin typeface="Cambria Math"/>
                      </a:rPr>
                      <m:t>𝑁</m:t>
                    </m:r>
                  </m:oMath>
                </a14:m>
                <a:endParaRPr lang="en-US" sz="2400" b="0" dirty="0" smtClean="0"/>
              </a:p>
              <a:p>
                <a:endParaRPr lang="en-US" sz="2400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204864"/>
                <a:ext cx="9100568" cy="4964821"/>
              </a:xfrm>
              <a:prstGeom prst="rect">
                <a:avLst/>
              </a:prstGeom>
              <a:blipFill rotWithShape="0">
                <a:blip r:embed="rId4"/>
                <a:stretch>
                  <a:fillRect l="-1340" t="-1106" b="-10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ular Callout 9"/>
              <p:cNvSpPr/>
              <p:nvPr/>
            </p:nvSpPr>
            <p:spPr>
              <a:xfrm>
                <a:off x="6367008" y="5157192"/>
                <a:ext cx="2813504" cy="499429"/>
              </a:xfrm>
              <a:prstGeom prst="wedgeRoundRectCallout">
                <a:avLst>
                  <a:gd name="adj1" fmla="val -72628"/>
                  <a:gd name="adj2" fmla="val 200298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∪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≤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Pr</m:t>
                      </m:r>
                      <m:r>
                        <a:rPr lang="en-US" b="0" i="1" smtClean="0">
                          <a:latin typeface="Cambria Math"/>
                        </a:rPr>
                        <m:t>⁡[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ounded 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008" y="5157192"/>
                <a:ext cx="2813504" cy="499429"/>
              </a:xfrm>
              <a:prstGeom prst="wedgeRoundRectCallout">
                <a:avLst>
                  <a:gd name="adj1" fmla="val -72628"/>
                  <a:gd name="adj2" fmla="val 200298"/>
                  <a:gd name="adj3" fmla="val 16667"/>
                </a:avLst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>
            <p:custDataLst>
              <p:tags r:id="rId1"/>
            </p:custDataLst>
          </p:nvPr>
        </p:nvSpPr>
        <p:spPr>
          <a:xfrm>
            <a:off x="125269" y="193594"/>
            <a:ext cx="8928992" cy="1939262"/>
          </a:xfrm>
          <a:prstGeom prst="roundRect">
            <a:avLst>
              <a:gd name="adj" fmla="val 1210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eaLnBrk="0"/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9065" y="203409"/>
                <a:ext cx="8841447" cy="16752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+mj-lt"/>
                  </a:rPr>
                  <a:t>Definition (Isolation)</a:t>
                </a:r>
                <a:br>
                  <a:rPr lang="en-US" sz="3200" dirty="0" smtClean="0">
                    <a:latin typeface="+mj-lt"/>
                  </a:rPr>
                </a:br>
                <a:r>
                  <a:rPr lang="en-US" sz="2400" dirty="0" smtClean="0">
                    <a:latin typeface="+mj-lt"/>
                  </a:rPr>
                  <a:t>Given a set family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ℱ</m:t>
                    </m:r>
                    <m:r>
                      <a:rPr lang="en-US" sz="2400" b="0" i="1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sup>
                    </m:sSup>
                  </m:oMath>
                </a14:m>
                <a:r>
                  <a:rPr lang="nl-NL" sz="2400" dirty="0" smtClean="0">
                    <a:latin typeface="+mj-lt"/>
                  </a:rPr>
                  <a:t>, </a:t>
                </a:r>
                <a:r>
                  <a:rPr lang="nl-NL" sz="2400" dirty="0" err="1" smtClean="0">
                    <a:latin typeface="+mj-lt"/>
                  </a:rPr>
                  <a:t>and</a:t>
                </a:r>
                <a:r>
                  <a:rPr lang="nl-NL" sz="2400" dirty="0" smtClean="0">
                    <a:latin typeface="+mj-lt"/>
                  </a:rPr>
                  <a:t> </a:t>
                </a:r>
                <a:r>
                  <a:rPr lang="nl-NL" sz="2400" dirty="0" err="1" smtClean="0">
                    <a:latin typeface="+mj-lt"/>
                  </a:rPr>
                  <a:t>weight</a:t>
                </a:r>
                <a:r>
                  <a:rPr lang="nl-NL" sz="2400" dirty="0" smtClean="0">
                    <a:latin typeface="+mj-lt"/>
                  </a:rPr>
                  <a:t> </a:t>
                </a:r>
                <a:r>
                  <a:rPr lang="nl-NL" sz="2400" dirty="0" err="1" smtClean="0">
                    <a:latin typeface="+mj-lt"/>
                  </a:rPr>
                  <a:t>function</a:t>
                </a:r>
                <a:r>
                  <a:rPr lang="nl-NL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𝜔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r>
                      <a:rPr lang="en-US" sz="2400" b="0" i="1" smtClean="0">
                        <a:latin typeface="Cambria Math"/>
                      </a:rPr>
                      <m:t>𝑈</m:t>
                    </m:r>
                    <m:r>
                      <a:rPr lang="en-US" sz="2400" b="0" i="1" smtClean="0">
                        <a:latin typeface="Cambria Math"/>
                      </a:rPr>
                      <m:t>→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/>
                      </a:rPr>
                      <m:t>{</m:t>
                    </m:r>
                    <m:r>
                      <a:rPr lang="en-US" sz="2400" b="0" i="1" smtClean="0">
                        <a:latin typeface="Cambria Math"/>
                      </a:rPr>
                      <m:t>1,…,</m:t>
                    </m:r>
                    <m:r>
                      <a:rPr lang="en-US" sz="2400" b="0" i="1" smtClean="0">
                        <a:latin typeface="Cambria Math"/>
                      </a:rPr>
                      <m:t>𝑁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/>
                      </a:rPr>
                      <m:t>}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</m:oMath>
                </a14:m>
                <a:endParaRPr lang="en-US" sz="2400" b="0" dirty="0" smtClean="0">
                  <a:latin typeface="+mj-lt"/>
                </a:endParaRPr>
              </a:p>
              <a:p>
                <a:r>
                  <a:rPr lang="en-US" sz="2400" b="0" dirty="0" smtClean="0"/>
                  <a:t>we say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𝜔</m:t>
                    </m:r>
                  </m:oMath>
                </a14:m>
                <a:r>
                  <a:rPr lang="nl-NL" sz="2400" dirty="0" smtClean="0">
                    <a:latin typeface="+mj-lt"/>
                  </a:rPr>
                  <a:t> </a:t>
                </a:r>
                <a:r>
                  <a:rPr lang="nl-NL" sz="2400" dirty="0" err="1" smtClean="0">
                    <a:latin typeface="+mj-lt"/>
                  </a:rPr>
                  <a:t>isolates</a:t>
                </a:r>
                <a:r>
                  <a:rPr lang="nl-NL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ℱ</m:t>
                    </m:r>
                  </m:oMath>
                </a14:m>
                <a:r>
                  <a:rPr lang="nl-NL" sz="2400" dirty="0" smtClean="0">
                    <a:latin typeface="+mj-lt"/>
                  </a:rPr>
                  <a:t> </a:t>
                </a:r>
                <a:r>
                  <a:rPr lang="nl-NL" sz="2400" dirty="0" err="1" smtClean="0">
                    <a:latin typeface="+mj-lt"/>
                  </a:rPr>
                  <a:t>if</a:t>
                </a:r>
                <a:r>
                  <a:rPr lang="nl-NL" sz="2400" dirty="0" smtClean="0">
                    <a:latin typeface="+mj-lt"/>
                  </a:rPr>
                  <a:t> </a:t>
                </a:r>
                <a:r>
                  <a:rPr lang="nl-NL" sz="2400" dirty="0" err="1" smtClean="0">
                    <a:latin typeface="+mj-lt"/>
                  </a:rPr>
                  <a:t>there</a:t>
                </a:r>
                <a:r>
                  <a:rPr lang="nl-NL" sz="2400" dirty="0" smtClean="0">
                    <a:latin typeface="+mj-lt"/>
                  </a:rPr>
                  <a:t> is a </a:t>
                </a:r>
                <a:r>
                  <a:rPr lang="nl-NL" sz="2400" dirty="0" err="1" smtClean="0">
                    <a:latin typeface="+mj-lt"/>
                  </a:rPr>
                  <a:t>unique</a:t>
                </a:r>
                <a:r>
                  <a:rPr lang="nl-NL" sz="2400" dirty="0" smtClean="0">
                    <a:latin typeface="+mj-lt"/>
                  </a:rPr>
                  <a:t> </a:t>
                </a:r>
                <a:r>
                  <a:rPr lang="nl-NL" sz="2400" dirty="0" err="1" smtClean="0">
                    <a:latin typeface="+mj-lt"/>
                  </a:rPr>
                  <a:t>minimizer</a:t>
                </a:r>
                <a:r>
                  <a:rPr lang="nl-NL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ℱ</m:t>
                    </m:r>
                  </m:oMath>
                </a14:m>
                <a:r>
                  <a:rPr lang="nl-NL" sz="2400" dirty="0" smtClean="0"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𝜔</m:t>
                    </m:r>
                  </m:oMath>
                </a14:m>
                <a:r>
                  <a:rPr lang="nl-NL" sz="2400" dirty="0" smtClean="0">
                    <a:latin typeface="+mj-lt"/>
                  </a:rPr>
                  <a:t>, i.e. </a:t>
                </a:r>
                <a:r>
                  <a:rPr lang="nl-NL" sz="2400" dirty="0" err="1" smtClean="0">
                    <a:latin typeface="+mj-lt"/>
                  </a:rPr>
                  <a:t>there</a:t>
                </a:r>
                <a:r>
                  <a:rPr lang="nl-NL" sz="2400" dirty="0" smtClean="0">
                    <a:latin typeface="+mj-lt"/>
                  </a:rPr>
                  <a:t> is a </a:t>
                </a:r>
                <a:r>
                  <a:rPr lang="nl-NL" sz="2400" dirty="0" err="1" smtClean="0">
                    <a:latin typeface="+mj-lt"/>
                  </a:rPr>
                  <a:t>unique</a:t>
                </a:r>
                <a:r>
                  <a:rPr lang="nl-NL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𝑆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ℱ</m:t>
                    </m:r>
                  </m:oMath>
                </a14:m>
                <a:r>
                  <a:rPr lang="nl-NL" sz="2400" dirty="0" smtClean="0">
                    <a:latin typeface="+mj-lt"/>
                  </a:rPr>
                  <a:t> s.t.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min</m:t>
                        </m:r>
                      </m:e>
                      <m:li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ℱ</m:t>
                        </m:r>
                      </m:lim>
                    </m:limLow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𝜔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nl-NL" sz="2400" dirty="0" smtClean="0">
                    <a:latin typeface="+mj-lt"/>
                  </a:rPr>
                  <a:t>.</a:t>
                </a:r>
                <a:endParaRPr lang="nl-NL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65" y="203409"/>
                <a:ext cx="8841447" cy="1675242"/>
              </a:xfrm>
              <a:prstGeom prst="rect">
                <a:avLst/>
              </a:prstGeom>
              <a:blipFill rotWithShape="1">
                <a:blip r:embed="rId6"/>
                <a:stretch>
                  <a:fillRect l="-1793" t="-4727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Callout 8"/>
              <p:cNvSpPr/>
              <p:nvPr/>
            </p:nvSpPr>
            <p:spPr>
              <a:xfrm>
                <a:off x="4729173" y="-27384"/>
                <a:ext cx="3978206" cy="843808"/>
              </a:xfrm>
              <a:prstGeom prst="wedgeEllipseCallout">
                <a:avLst>
                  <a:gd name="adj1" fmla="val -38129"/>
                  <a:gd name="adj2" fmla="val 138205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𝜔</m:t>
                    </m:r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</a:rPr>
                      <m:t>𝑆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nl-NL" sz="2200" dirty="0" smtClean="0"/>
                  <a:t> </a:t>
                </a:r>
                <a:r>
                  <a:rPr lang="nl-NL" sz="2200" dirty="0" err="1" smtClean="0"/>
                  <a:t>denotes</a:t>
                </a:r>
                <a:r>
                  <a:rPr lang="nl-NL" sz="22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nl-NL" sz="2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2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r>
                          <a:rPr lang="en-US" sz="2200" b="0" i="1" smtClean="0">
                            <a:latin typeface="Cambria Math"/>
                          </a:rPr>
                          <m:t>𝜔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𝑒</m:t>
                            </m:r>
                          </m:e>
                        </m:d>
                      </m:e>
                    </m:nary>
                  </m:oMath>
                </a14:m>
                <a:endParaRPr lang="nl-NL" sz="2200" dirty="0"/>
              </a:p>
            </p:txBody>
          </p:sp>
        </mc:Choice>
        <mc:Fallback xmlns="">
          <p:sp>
            <p:nvSpPr>
              <p:cNvPr id="9" name="Oval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173" y="-27384"/>
                <a:ext cx="3978206" cy="843808"/>
              </a:xfrm>
              <a:prstGeom prst="wedgeEllipseCallout">
                <a:avLst>
                  <a:gd name="adj1" fmla="val -38129"/>
                  <a:gd name="adj2" fmla="val 138205"/>
                </a:avLst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07504" y="44624"/>
            <a:ext cx="9055243" cy="2016224"/>
            <a:chOff x="107504" y="2204864"/>
            <a:chExt cx="9055243" cy="2016224"/>
          </a:xfrm>
        </p:grpSpPr>
        <p:sp>
          <p:nvSpPr>
            <p:cNvPr id="14" name="Rounded Rectangle 13"/>
            <p:cNvSpPr/>
            <p:nvPr>
              <p:custDataLst>
                <p:tags r:id="rId2"/>
              </p:custDataLst>
            </p:nvPr>
          </p:nvSpPr>
          <p:spPr>
            <a:xfrm>
              <a:off x="107504" y="2204864"/>
              <a:ext cx="8928992" cy="2016224"/>
            </a:xfrm>
            <a:prstGeom prst="roundRect">
              <a:avLst>
                <a:gd name="adj" fmla="val 12102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/>
              <a:endParaRPr lang="nl-N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21300" y="2214679"/>
                  <a:ext cx="8841447" cy="1323439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latin typeface="+mj-lt"/>
                    </a:rPr>
                    <a:t>Isolation Lemma</a:t>
                  </a:r>
                </a:p>
                <a:p>
                  <a:r>
                    <a:rPr lang="en-US" sz="2400" dirty="0" smtClean="0">
                      <a:latin typeface="+mj-lt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𝑒</m:t>
                      </m:r>
                      <m:r>
                        <a:rPr lang="en-US" sz="2400" b="0" i="1" smtClean="0">
                          <a:latin typeface="Cambria Math"/>
                        </a:rPr>
                        <m:t>∈</m:t>
                      </m:r>
                      <m:r>
                        <a:rPr lang="en-US" sz="2400" b="0" i="1" smtClean="0">
                          <a:latin typeface="Cambria Math"/>
                        </a:rPr>
                        <m:t>𝑈</m:t>
                      </m:r>
                    </m:oMath>
                  </a14:m>
                  <a:r>
                    <a:rPr lang="nl-NL" sz="2400" dirty="0" smtClean="0">
                      <a:latin typeface="+mj-lt"/>
                    </a:rPr>
                    <a:t>, </a:t>
                  </a:r>
                  <a:r>
                    <a:rPr lang="nl-NL" sz="2400" dirty="0" err="1" smtClean="0">
                      <a:latin typeface="+mj-lt"/>
                    </a:rPr>
                    <a:t>choose</a:t>
                  </a:r>
                  <a:r>
                    <a:rPr lang="nl-NL" sz="2400" dirty="0" smtClean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/>
                        </a:rPr>
                        <m:t>{</m:t>
                      </m:r>
                      <m:r>
                        <a:rPr lang="en-US" sz="2400" b="0" i="1" smtClean="0">
                          <a:latin typeface="Cambria Math"/>
                        </a:rPr>
                        <m:t>1,…,</m:t>
                      </m:r>
                      <m:r>
                        <a:rPr lang="en-US" sz="2400" b="0" i="1" smtClean="0">
                          <a:latin typeface="Cambria Math"/>
                        </a:rPr>
                        <m:t>𝑁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/>
                        </a:rPr>
                        <m:t>}</m:t>
                      </m:r>
                    </m:oMath>
                  </a14:m>
                  <a:r>
                    <a:rPr lang="nl-NL" sz="2400" dirty="0" smtClean="0">
                      <a:latin typeface="+mj-lt"/>
                    </a:rPr>
                    <a:t> </a:t>
                  </a:r>
                  <a:r>
                    <a:rPr lang="nl-NL" sz="2400" dirty="0" err="1" smtClean="0">
                      <a:latin typeface="+mj-lt"/>
                    </a:rPr>
                    <a:t>uniformly</a:t>
                  </a:r>
                  <a:r>
                    <a:rPr lang="nl-NL" sz="2400" dirty="0" smtClean="0">
                      <a:latin typeface="+mj-lt"/>
                    </a:rPr>
                    <a:t> at random. </a:t>
                  </a:r>
                  <a:r>
                    <a:rPr lang="nl-NL" sz="2400" dirty="0" err="1" smtClean="0">
                      <a:latin typeface="+mj-lt"/>
                    </a:rPr>
                    <a:t>Then</a:t>
                  </a:r>
                  <a:r>
                    <a:rPr lang="nl-NL" sz="2400" dirty="0" smtClean="0">
                      <a:latin typeface="+mj-lt"/>
                    </a:rPr>
                    <a:t>, </a:t>
                  </a:r>
                  <a:r>
                    <a:rPr lang="nl-NL" sz="2400" dirty="0" err="1" smtClean="0">
                      <a:latin typeface="+mj-lt"/>
                    </a:rPr>
                    <a:t>if</a:t>
                  </a:r>
                  <a:r>
                    <a:rPr lang="nl-NL" sz="2400" dirty="0" smtClean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ℱ</m:t>
                      </m:r>
                    </m:oMath>
                  </a14:m>
                  <a:r>
                    <a:rPr lang="nl-NL" sz="2400" dirty="0" smtClean="0">
                      <a:latin typeface="+mj-lt"/>
                    </a:rPr>
                    <a:t> is </a:t>
                  </a:r>
                  <a:r>
                    <a:rPr lang="nl-NL" sz="2400" dirty="0" err="1" smtClean="0">
                      <a:latin typeface="+mj-lt"/>
                    </a:rPr>
                    <a:t>not</a:t>
                  </a:r>
                  <a:r>
                    <a:rPr lang="nl-NL" sz="2400" dirty="0" smtClean="0">
                      <a:latin typeface="+mj-lt"/>
                    </a:rPr>
                    <a:t> empty:</a:t>
                  </a:r>
                  <a:endParaRPr lang="nl-NL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300" y="2214679"/>
                  <a:ext cx="8841447" cy="132343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793" t="-5991" r="-1793" b="-9677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267744" y="3284984"/>
                  <a:ext cx="4099264" cy="8633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/>
                                  </a:rPr>
                                  <m:t>Pr</m:t>
                                </m:r>
                              </m:e>
                              <m:lim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26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600">
                                    <a:latin typeface="Cambria Math"/>
                                  </a:rPr>
                                  <m:t>isolates</m:t>
                                </m:r>
                                <m:r>
                                  <m:rPr>
                                    <m:nor/>
                                  </m:rPr>
                                  <a:rPr lang="en-US" sz="260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600" i="1">
                                    <a:latin typeface="Cambria Math"/>
                                  </a:rPr>
                                  <m:t>ℱ</m:t>
                                </m:r>
                              </m:e>
                            </m:d>
                          </m:e>
                        </m:func>
                        <m:r>
                          <a:rPr lang="en-US" sz="2600" b="0" i="1" smtClean="0">
                            <a:latin typeface="Cambria Math"/>
                          </a:rPr>
                          <m:t>≥1−</m:t>
                        </m:r>
                        <m:f>
                          <m:f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𝑈</m:t>
                                </m:r>
                              </m:e>
                            </m:d>
                          </m:num>
                          <m:den>
                            <m:r>
                              <a:rPr lang="en-US" sz="2600" b="0" i="1" smtClean="0">
                                <a:latin typeface="Cambria Math"/>
                              </a:rPr>
                              <m:t>𝑁</m:t>
                            </m:r>
                          </m:den>
                        </m:f>
                        <m:r>
                          <a:rPr lang="en-US" sz="2600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2600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3284984"/>
                  <a:ext cx="4099264" cy="86331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253" y="4401676"/>
                <a:ext cx="9037795" cy="590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∉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𝑆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ℱ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latin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𝑆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ℱ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𝑆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ℱ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𝑆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3" y="4401676"/>
                <a:ext cx="9037795" cy="590418"/>
              </a:xfrm>
              <a:prstGeom prst="rect">
                <a:avLst/>
              </a:prstGeom>
              <a:blipFill rotWithShape="0">
                <a:blip r:embed="rId10"/>
                <a:stretch>
                  <a:fillRect b="-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547664" y="5157192"/>
            <a:ext cx="1008112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0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Matching in RNC (and now in quasi-NC)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010400" y="1704297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772400" y="1702427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611743" y="2313897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010400" y="2973389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772400" y="2971800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382000" y="2313897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cxnSp>
        <p:nvCxnSpPr>
          <p:cNvPr id="11" name="Straight Connector 10"/>
          <p:cNvCxnSpPr>
            <a:stCxn id="5" idx="6"/>
            <a:endCxn id="6" idx="2"/>
          </p:cNvCxnSpPr>
          <p:nvPr/>
        </p:nvCxnSpPr>
        <p:spPr>
          <a:xfrm flipV="1">
            <a:off x="7467600" y="1931027"/>
            <a:ext cx="304800" cy="18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3"/>
            <a:endCxn id="7" idx="0"/>
          </p:cNvCxnSpPr>
          <p:nvPr/>
        </p:nvCxnSpPr>
        <p:spPr>
          <a:xfrm flipH="1">
            <a:off x="6840343" y="2094542"/>
            <a:ext cx="237012" cy="219355"/>
          </a:xfrm>
          <a:prstGeom prst="line">
            <a:avLst/>
          </a:prstGeom>
          <a:ln>
            <a:headEnd type="none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4"/>
            <a:endCxn id="8" idx="1"/>
          </p:cNvCxnSpPr>
          <p:nvPr/>
        </p:nvCxnSpPr>
        <p:spPr>
          <a:xfrm>
            <a:off x="6840343" y="2771097"/>
            <a:ext cx="237012" cy="269247"/>
          </a:xfrm>
          <a:prstGeom prst="line">
            <a:avLst/>
          </a:prstGeom>
          <a:ln>
            <a:headEnd type="none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6"/>
            <a:endCxn id="9" idx="2"/>
          </p:cNvCxnSpPr>
          <p:nvPr/>
        </p:nvCxnSpPr>
        <p:spPr>
          <a:xfrm flipV="1">
            <a:off x="7467600" y="3200400"/>
            <a:ext cx="304800" cy="15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7"/>
            <a:endCxn id="10" idx="3"/>
          </p:cNvCxnSpPr>
          <p:nvPr/>
        </p:nvCxnSpPr>
        <p:spPr>
          <a:xfrm flipV="1">
            <a:off x="8162645" y="2704142"/>
            <a:ext cx="286310" cy="334613"/>
          </a:xfrm>
          <a:prstGeom prst="line">
            <a:avLst/>
          </a:prstGeom>
          <a:ln>
            <a:headEnd type="none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1"/>
            <a:endCxn id="6" idx="5"/>
          </p:cNvCxnSpPr>
          <p:nvPr/>
        </p:nvCxnSpPr>
        <p:spPr>
          <a:xfrm flipH="1" flipV="1">
            <a:off x="8162645" y="2092672"/>
            <a:ext cx="286310" cy="288180"/>
          </a:xfrm>
          <a:prstGeom prst="line">
            <a:avLst/>
          </a:prstGeom>
          <a:ln>
            <a:headEnd type="none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  <a:endCxn id="8" idx="0"/>
          </p:cNvCxnSpPr>
          <p:nvPr/>
        </p:nvCxnSpPr>
        <p:spPr>
          <a:xfrm>
            <a:off x="7239000" y="2161497"/>
            <a:ext cx="0" cy="811892"/>
          </a:xfrm>
          <a:prstGeom prst="line">
            <a:avLst/>
          </a:prstGeom>
          <a:ln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4"/>
            <a:endCxn id="9" idx="0"/>
          </p:cNvCxnSpPr>
          <p:nvPr/>
        </p:nvCxnSpPr>
        <p:spPr>
          <a:xfrm>
            <a:off x="8001000" y="2159627"/>
            <a:ext cx="0" cy="812173"/>
          </a:xfrm>
          <a:prstGeom prst="line">
            <a:avLst/>
          </a:prstGeom>
          <a:ln>
            <a:headEnd type="none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3"/>
            <a:endCxn id="8" idx="7"/>
          </p:cNvCxnSpPr>
          <p:nvPr/>
        </p:nvCxnSpPr>
        <p:spPr>
          <a:xfrm flipH="1">
            <a:off x="7400645" y="2092672"/>
            <a:ext cx="438710" cy="9476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=(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be a </a:t>
                </a:r>
                <a:r>
                  <a:rPr lang="en-US" sz="2400" dirty="0" smtClean="0"/>
                  <a:t>graph</a:t>
                </a:r>
              </a:p>
              <a:p>
                <a:r>
                  <a:rPr lang="en-US" sz="2400" dirty="0" smtClean="0"/>
                  <a:t>Pick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1,…,2|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 smtClean="0"/>
              </a:p>
              <a:p>
                <a:r>
                  <a:rPr lang="en-US" sz="2400" b="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PM, there exists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 smtClean="0"/>
                  <a:t> such that</a:t>
                </a:r>
                <a:br>
                  <a:rPr lang="en-US" sz="2400" dirty="0" smtClean="0"/>
                </a:b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has a unique PM of weight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6200" y="3581400"/>
                <a:ext cx="5569666" cy="1459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:=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0,     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581400"/>
                <a:ext cx="5569666" cy="1459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0" y="4953000"/>
                <a:ext cx="3690113" cy="1030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𝑃𝑀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53000"/>
                <a:ext cx="3690113" cy="103021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62000" y="6091535"/>
                <a:ext cx="75264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Use interpolation, or evaluate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/>
                  <a:t> to get min-weight</a:t>
                </a:r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091535"/>
                <a:ext cx="7526419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215" t="-10526" r="-24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886200" y="533400"/>
            <a:ext cx="50292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693" y="3704160"/>
            <a:ext cx="3528177" cy="200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9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4" grpId="0"/>
      <p:bldP spid="25" grpId="0"/>
      <p:bldP spid="26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Triangles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581400" y="5029200"/>
            <a:ext cx="5334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105400" y="5029200"/>
            <a:ext cx="5334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43400" y="3962400"/>
            <a:ext cx="5334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3" idx="0"/>
            <a:endCxn id="5" idx="3"/>
          </p:cNvCxnSpPr>
          <p:nvPr/>
        </p:nvCxnSpPr>
        <p:spPr>
          <a:xfrm flipV="1">
            <a:off x="3848100" y="4417685"/>
            <a:ext cx="573415" cy="6115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5"/>
            <a:endCxn id="4" idx="0"/>
          </p:cNvCxnSpPr>
          <p:nvPr/>
        </p:nvCxnSpPr>
        <p:spPr>
          <a:xfrm>
            <a:off x="4798685" y="4417685"/>
            <a:ext cx="573415" cy="6115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" idx="6"/>
            <a:endCxn id="4" idx="2"/>
          </p:cNvCxnSpPr>
          <p:nvPr/>
        </p:nvCxnSpPr>
        <p:spPr>
          <a:xfrm>
            <a:off x="4114800" y="5295900"/>
            <a:ext cx="990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27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 smtClean="0"/>
              <a:t>Detecting/Counting Triangles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36512" y="966738"/>
                <a:ext cx="9180512" cy="5510262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Trivially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𝑂</m:t>
                    </m:r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time. Can we do faster?</a:t>
                </a:r>
              </a:p>
              <a:p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  <m:r>
                      <a:rPr lang="en-US" sz="2600" b="0" i="1" smtClean="0">
                        <a:latin typeface="Cambria Math"/>
                      </a:rPr>
                      <m:t>=(</m:t>
                    </m:r>
                    <m:r>
                      <a:rPr lang="en-US" sz="2600" b="0" i="1" smtClean="0">
                        <a:latin typeface="Cambria Math"/>
                      </a:rPr>
                      <m:t>𝑉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𝐸</m:t>
                    </m:r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be undirected;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𝑉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sz="26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600" dirty="0" smtClean="0"/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600" dirty="0" smtClean="0"/>
                  <a:t> is adjacency matrix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 err="1" smtClean="0"/>
                  <a:t>iff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6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m:rPr>
                        <m:lit/>
                      </m:rPr>
                      <a:rPr lang="en-US" sz="26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latin typeface="Cambria Math"/>
                      </a:rPr>
                      <m:t>∈</m:t>
                    </m:r>
                    <m:r>
                      <a:rPr lang="en-US" sz="2600" b="0" i="1" smtClean="0">
                        <a:latin typeface="Cambria Math"/>
                      </a:rPr>
                      <m:t>𝐸</m:t>
                    </m:r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𝐵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600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</a:rPr>
                          <m:t>b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400" b="0" i="0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𝑘𝑗</m:t>
                            </m:r>
                          </m:sub>
                        </m:sSub>
                      </m:e>
                    </m:nary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 #walks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/>
                  <a:t> on two edges</a:t>
                </a:r>
              </a:p>
              <a:p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C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,</m:t>
                    </m:r>
                  </m:oMath>
                </a14:m>
                <a:endParaRPr lang="en-US" sz="26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𝑙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𝑘𝑙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𝑙𝑗</m:t>
                            </m:r>
                          </m:sub>
                        </m:sSub>
                      </m:e>
                    </m:nary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400" dirty="0" smtClean="0"/>
                  <a:t>walks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/>
                  <a:t> on three edges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𝑖𝑖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600" dirty="0" smtClean="0"/>
                  <a:t> 2*#triangles containing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sz="2600" dirty="0" smtClean="0"/>
              </a:p>
              <a:p>
                <a:endParaRPr lang="en-US" sz="26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𝑡𝑟𝑎𝑐𝑒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6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𝑖𝑖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sz="2600" dirty="0" smtClean="0"/>
                  <a:t> #triangles*6 (3 </a:t>
                </a:r>
                <a:r>
                  <a:rPr lang="en-US" sz="2600" dirty="0" err="1" smtClean="0"/>
                  <a:t>startpoints</a:t>
                </a:r>
                <a:r>
                  <a:rPr lang="en-US" sz="2600" dirty="0" smtClean="0"/>
                  <a:t>, 2 directions)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 time </a:t>
                </a:r>
                <a:r>
                  <a:rPr lang="en-US" sz="2600" dirty="0" err="1" smtClean="0"/>
                  <a:t>algo</a:t>
                </a:r>
                <a:endParaRPr lang="en-US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6512" y="966738"/>
                <a:ext cx="9180512" cy="5510262"/>
              </a:xfrm>
              <a:blipFill rotWithShape="0">
                <a:blip r:embed="rId2"/>
                <a:stretch>
                  <a:fillRect l="-996" t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465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a Maximum Weight Triangle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66656" y="1402728"/>
                <a:ext cx="9361040" cy="515047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  <m:r>
                      <a:rPr lang="en-US" sz="2600" b="0" i="1" smtClean="0">
                        <a:latin typeface="Cambria Math"/>
                      </a:rPr>
                      <m:t>=(</m:t>
                    </m:r>
                    <m:r>
                      <a:rPr lang="en-US" sz="2600" b="0" i="1" smtClean="0">
                        <a:latin typeface="Cambria Math"/>
                      </a:rPr>
                      <m:t>𝑉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𝐸</m:t>
                    </m:r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undirected;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𝑉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sz="26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600" b="0" i="1" dirty="0" smtClean="0">
                        <a:latin typeface="Cambria Math"/>
                      </a:rPr>
                      <m:t>:</m:t>
                    </m:r>
                    <m:r>
                      <a:rPr lang="en-US" sz="2600" b="0" i="1" dirty="0" smtClean="0">
                        <a:latin typeface="Cambria Math"/>
                      </a:rPr>
                      <m:t>𝐸</m:t>
                    </m:r>
                    <m:r>
                      <a:rPr lang="en-US" sz="2600" b="0" i="1" dirty="0" smtClean="0">
                        <a:latin typeface="Cambria Math"/>
                      </a:rPr>
                      <m:t>→</m:t>
                    </m:r>
                    <m:r>
                      <m:rPr>
                        <m:lit/>
                      </m:rPr>
                      <a:rPr lang="en-US" sz="2600" b="0" i="1" dirty="0" smtClean="0">
                        <a:latin typeface="Cambria Math"/>
                      </a:rPr>
                      <m:t>{</m:t>
                    </m:r>
                    <m:r>
                      <a:rPr lang="en-US" sz="2600" b="0" i="1" dirty="0" smtClean="0">
                        <a:latin typeface="Cambria Math"/>
                      </a:rPr>
                      <m:t>1,…,</m:t>
                    </m:r>
                    <m:r>
                      <a:rPr lang="en-US" sz="2600" b="0" i="1" dirty="0" smtClean="0">
                        <a:latin typeface="Cambria Math"/>
                      </a:rPr>
                      <m:t>𝑊</m:t>
                    </m:r>
                    <m:r>
                      <m:rPr>
                        <m:lit/>
                      </m:rPr>
                      <a:rPr lang="en-US" sz="2600" b="0" i="1" dirty="0" smtClean="0">
                        <a:latin typeface="Cambria Math"/>
                      </a:rPr>
                      <m:t>}</m:t>
                    </m:r>
                  </m:oMath>
                </a14:m>
                <a:endParaRPr lang="en-US" sz="2600" dirty="0" smtClean="0"/>
              </a:p>
              <a:p>
                <a:r>
                  <a:rPr lang="en-US" sz="2600" b="0" dirty="0" smtClean="0"/>
                  <a:t>Define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600" dirty="0" smtClean="0"/>
                  <a:t> as follows: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3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600" b="0" i="1" smtClean="0">
                            <a:latin typeface="Cambria Math"/>
                          </a:rPr>
                          <m:t>({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a:rPr lang="en-US" sz="26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600" dirty="0" smtClean="0"/>
                  <a:t> (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=−∞ 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600" dirty="0" smtClean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𝐶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600" b="0" i="0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sz="2600" b="0" i="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𝑖𝑖</m:t>
                        </m:r>
                      </m:sub>
                    </m:sSub>
                  </m:oMath>
                </a14:m>
                <a:r>
                  <a:rPr lang="en-US" sz="2600" b="0" i="0" dirty="0" smtClean="0">
                    <a:latin typeface="Cambria Math"/>
                  </a:rPr>
                  <a:t> equals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b="0" i="1" dirty="0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600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sz="2600" b="0" i="1" dirty="0" smtClean="0">
                              <a:latin typeface="Cambria Math"/>
                            </a:rPr>
                            <m:t>𝑙</m:t>
                          </m:r>
                          <m:r>
                            <a:rPr lang="en-US" sz="2600" b="0" i="1" dirty="0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600" b="0" i="1" dirty="0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𝑖𝑘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𝑘𝑙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𝑙𝑖</m:t>
                              </m:r>
                            </m:sub>
                          </m:sSub>
                          <m:r>
                            <a:rPr lang="en-US" sz="2600" b="0" i="1" dirty="0" smtClean="0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sz="2600" b="0" i="1" dirty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600" b="0" i="1" dirty="0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600" b="0" i="1" dirty="0" smtClean="0">
                              <a:latin typeface="Cambria Math"/>
                            </a:rPr>
                            <m:t>𝑟𝑖𝑎𝑛𝑔𝑙𝑒</m:t>
                          </m:r>
                          <m:r>
                            <a:rPr lang="en-US" sz="2600" b="0" i="1" dirty="0" smtClean="0">
                              <a:latin typeface="Cambria Math"/>
                            </a:rPr>
                            <m:t> (</m:t>
                          </m:r>
                          <m:sSub>
                            <m:sSubPr>
                              <m:ctrlP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600" b="0" i="1" dirty="0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600" b="0" i="1" dirty="0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600" b="0" i="1" dirty="0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600" b="0" i="1" dirty="0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600" b="0" i="1" dirty="0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600" b="0" i="1" dirty="0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600" b="0" i="1" dirty="0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600" b="0" i="1" dirty="0" smtClean="0">
                              <a:latin typeface="Cambria Math"/>
                            </a:rPr>
                            <m:t>)</m:t>
                          </m:r>
                          <m:r>
                            <a:rPr lang="en-US" sz="2600" b="0" i="1" dirty="0" smtClean="0">
                              <a:latin typeface="Cambria Math"/>
                            </a:rPr>
                            <m:t> 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(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dirty="0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600" b="0" i="1" dirty="0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600" b="0" i="1" dirty="0" smtClean="0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6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dirty="0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600" b="0" i="1" dirty="0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dirty="0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600" b="0" i="1" dirty="0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600" b="0" i="1" dirty="0" smtClean="0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6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dirty="0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600" b="0" i="1" dirty="0" smtClean="0"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,{</m:t>
                              </m:r>
                              <m:sSub>
                                <m:sSubPr>
                                  <m:ctrlP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dirty="0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600" b="0" i="1" dirty="0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dirty="0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600" b="0" i="1" dirty="0" smtClean="0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})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600" dirty="0" smtClean="0"/>
              </a:p>
              <a:p>
                <a:r>
                  <a:rPr lang="en-US" sz="2600" dirty="0" smtClean="0"/>
                  <a:t>If there is a triangle 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 smtClean="0"/>
                  <a:t> of weight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≥</m:t>
                    </m:r>
                    <m:r>
                      <a:rPr lang="en-US" sz="26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𝑖𝑖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3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If there is no </a:t>
                </a:r>
                <a:r>
                  <a:rPr lang="en-US" sz="2600" dirty="0"/>
                  <a:t>triangle 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/>
                  <a:t> of weight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≥</m:t>
                    </m:r>
                    <m:r>
                      <a:rPr lang="en-US" sz="26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𝑖𝑖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3</m:t>
                        </m:r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600" dirty="0" smtClean="0"/>
                  <a:t>:</a:t>
                </a:r>
              </a:p>
              <a:p>
                <a:pPr lvl="1"/>
                <a:r>
                  <a:rPr lang="en-US" sz="2400" dirty="0" smtClean="0"/>
                  <a:t>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triples containing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are weight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≤(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−1)</m:t>
                    </m:r>
                  </m:oMath>
                </a14:m>
                <a:r>
                  <a:rPr lang="en-US" sz="2400" dirty="0" smtClean="0"/>
                  <a:t> triangles.</a:t>
                </a:r>
              </a:p>
              <a:p>
                <a:pPr lvl="1"/>
                <a:r>
                  <a:rPr lang="en-US" sz="2400" dirty="0" smtClean="0"/>
                  <a:t>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3(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−1)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2400" dirty="0"/>
              </a:p>
              <a:p>
                <a:r>
                  <a:rPr lang="en-US" sz="2600" dirty="0" smtClean="0"/>
                  <a:t>Nice, but runtime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600" dirty="0" smtClean="0"/>
                  <a:t>…..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66656" y="1402728"/>
                <a:ext cx="9361040" cy="5150472"/>
              </a:xfrm>
              <a:blipFill rotWithShape="0">
                <a:blip r:embed="rId2"/>
                <a:stretch>
                  <a:fillRect l="-977" t="-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73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Weak Spot of Algebraic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What if subtraction is not available?</a:t>
                </a:r>
              </a:p>
              <a:p>
                <a:r>
                  <a:rPr lang="en-US" sz="2800" dirty="0" smtClean="0"/>
                  <a:t>Consider matrix </a:t>
                </a:r>
                <a:r>
                  <a:rPr lang="en-US" sz="2800" dirty="0" err="1" smtClean="0"/>
                  <a:t>mult</a:t>
                </a:r>
                <a:r>
                  <a:rPr lang="en-US" sz="2800" dirty="0" smtClean="0"/>
                  <a:t> over min-sum semi-ring: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lim>
                      </m:limLow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sz="2800" dirty="0" smtClean="0"/>
              </a:p>
              <a:p>
                <a:r>
                  <a:rPr lang="en-US" sz="2800" b="1" dirty="0" smtClean="0"/>
                  <a:t>Open:</a:t>
                </a:r>
                <a:r>
                  <a:rPr lang="en-US" sz="2800" dirty="0" smtClean="0"/>
                  <a:t> Can it be solved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2.999</m:t>
                        </m:r>
                      </m:sup>
                    </m:sSup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 time?!</a:t>
                </a:r>
              </a:p>
              <a:p>
                <a:r>
                  <a:rPr lang="en-US" sz="2800" dirty="0" smtClean="0"/>
                  <a:t>Equivalent to 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All Pairs Shortest Pairs (APSP)</a:t>
                </a:r>
              </a:p>
              <a:p>
                <a:pPr lvl="1"/>
                <a:r>
                  <a:rPr lang="en-US" sz="2400" dirty="0" smtClean="0"/>
                  <a:t>Given edge length matrix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 smtClean="0"/>
                  <a:t>, compute all shortest path lengths</a:t>
                </a:r>
                <a:endParaRPr lang="en-US" sz="2400" dirty="0"/>
              </a:p>
              <a:p>
                <a:pPr lvl="1"/>
                <a:r>
                  <a:rPr lang="en-US" sz="2400" b="0" dirty="0" smtClean="0"/>
                  <a:t>Equal to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𝑚𝑠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𝑚𝑠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2400" dirty="0" smtClean="0"/>
                  <a:t> 	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</a:rPr>
                  <a:t> times)</a:t>
                </a:r>
                <a:endParaRPr lang="en-US" sz="2400" dirty="0" smtClean="0"/>
              </a:p>
              <a:p>
                <a:r>
                  <a:rPr lang="en-US" sz="2800" dirty="0" smtClean="0"/>
                  <a:t>Turns out to be equivalent to complexity of </a:t>
                </a:r>
                <a:br>
                  <a:rPr lang="en-US" sz="2800" dirty="0" smtClean="0"/>
                </a:br>
                <a:r>
                  <a:rPr lang="en-US" sz="2800" dirty="0" smtClean="0"/>
                  <a:t>  max weight triangle problem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029200"/>
              </a:xfrm>
              <a:blipFill rotWithShape="0">
                <a:blip r:embed="rId2"/>
                <a:stretch>
                  <a:fillRect l="-1263" t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52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Vertex-Weighted Triangle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915400" cy="50958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 smtClean="0"/>
                  <a:t>Surprise: Can do better if </a:t>
                </a:r>
                <a:r>
                  <a:rPr lang="en-US" sz="2600" dirty="0" smtClean="0">
                    <a:solidFill>
                      <a:schemeClr val="accent2"/>
                    </a:solidFill>
                  </a:rPr>
                  <a:t>vertices</a:t>
                </a:r>
                <a:r>
                  <a:rPr lang="en-US" sz="2600" dirty="0" smtClean="0"/>
                  <a:t> are weighted</a:t>
                </a:r>
              </a:p>
              <a:p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𝐺</m:t>
                    </m:r>
                    <m:r>
                      <a:rPr lang="en-US" sz="2600" i="1">
                        <a:latin typeface="Cambria Math"/>
                      </a:rPr>
                      <m:t>=(</m:t>
                    </m:r>
                    <m:r>
                      <a:rPr lang="en-US" sz="2600" i="1">
                        <a:latin typeface="Cambria Math"/>
                      </a:rPr>
                      <m:t>𝑉</m:t>
                    </m:r>
                    <m:r>
                      <a:rPr lang="en-US" sz="2600" i="1">
                        <a:latin typeface="Cambria Math"/>
                      </a:rPr>
                      <m:t>,</m:t>
                    </m:r>
                    <m:r>
                      <a:rPr lang="en-US" sz="2600" i="1">
                        <a:latin typeface="Cambria Math"/>
                      </a:rPr>
                      <m:t>𝐸</m:t>
                    </m:r>
                    <m:r>
                      <a:rPr lang="en-US" sz="2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smtClean="0"/>
                  <a:t>undirected</a:t>
                </a:r>
                <a:r>
                  <a:rPr lang="en-US" sz="2600" dirty="0"/>
                  <a:t>;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𝑉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sz="2600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sz="260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600" i="1" dirty="0">
                        <a:latin typeface="Cambria Math"/>
                      </a:rPr>
                      <m:t>: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600" i="1" dirty="0">
                        <a:latin typeface="Cambria Math"/>
                      </a:rPr>
                      <m:t>→</m:t>
                    </m:r>
                    <m:r>
                      <m:rPr>
                        <m:lit/>
                      </m:rPr>
                      <a:rPr lang="en-US" sz="2600" i="1" dirty="0">
                        <a:latin typeface="Cambria Math"/>
                      </a:rPr>
                      <m:t>{</m:t>
                    </m:r>
                    <m:r>
                      <a:rPr lang="en-US" sz="2600" i="1" dirty="0">
                        <a:latin typeface="Cambria Math"/>
                      </a:rPr>
                      <m:t>1,…,</m:t>
                    </m:r>
                    <m:r>
                      <a:rPr lang="en-US" sz="2600" i="1" dirty="0">
                        <a:latin typeface="Cambria Math"/>
                      </a:rPr>
                      <m:t>𝑊</m:t>
                    </m:r>
                    <m:r>
                      <m:rPr>
                        <m:lit/>
                      </m:rPr>
                      <a:rPr lang="en-US" sz="2600" i="1" dirty="0">
                        <a:latin typeface="Cambria Math"/>
                      </a:rPr>
                      <m:t>}</m:t>
                    </m:r>
                  </m:oMath>
                </a14:m>
                <a:endParaRPr lang="en-US" sz="2600" dirty="0" smtClean="0"/>
              </a:p>
              <a:p>
                <a:pPr marL="0" indent="0">
                  <a:buNone/>
                </a:pPr>
                <a:endParaRPr lang="en-US" sz="2600" dirty="0" smtClean="0"/>
              </a:p>
              <a:p>
                <a:pPr marL="0" indent="0">
                  <a:buNone/>
                </a:pPr>
                <a:r>
                  <a:rPr lang="en-US" sz="2600" dirty="0" smtClean="0"/>
                  <a:t>Can detect triangle of weight exactly (or at least)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600" dirty="0" smtClean="0"/>
                  <a:t> in time</a:t>
                </a:r>
                <a:br>
                  <a:rPr lang="en-US" sz="2600" dirty="0" smtClean="0"/>
                </a:br>
                <a:r>
                  <a:rPr lang="en-US" sz="2600" dirty="0" smtClean="0"/>
                  <a:t>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</m:func>
                          </m:e>
                        </m:rad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 smtClean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 smtClean="0"/>
                  <a:t>Even interesting 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600" dirty="0" smtClean="0"/>
                  <a:t> has no edges!</a:t>
                </a:r>
              </a:p>
              <a:p>
                <a:pPr marL="0" indent="0">
                  <a:buNone/>
                </a:pPr>
                <a:r>
                  <a:rPr lang="en-US" sz="2600" dirty="0"/>
                  <a:t>	</a:t>
                </a:r>
                <a:r>
                  <a:rPr lang="en-US" sz="2600" dirty="0" smtClean="0"/>
                  <a:t>(the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600" dirty="0" smtClean="0"/>
                  <a:t>-SUM problem)</a:t>
                </a:r>
              </a:p>
              <a:p>
                <a:pPr marL="0" indent="0">
                  <a:buNone/>
                </a:pPr>
                <a:r>
                  <a:rPr lang="en-US" sz="2600" dirty="0" smtClean="0"/>
                  <a:t>Can assume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600" dirty="0" smtClean="0"/>
                  <a:t> using randomization (work mod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6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sz="2600" dirty="0" smtClean="0"/>
                  <a:t>Focus on exact case (at least case follows by rounding tricks)</a:t>
                </a:r>
              </a:p>
              <a:p>
                <a:pPr marL="0" indent="0"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915400" cy="5095850"/>
              </a:xfrm>
              <a:blipFill rotWithShape="0">
                <a:blip r:embed="rId3"/>
                <a:stretch>
                  <a:fillRect l="-1230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892884" y="89972"/>
            <a:ext cx="731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Based on work by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Vassilevska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-Williams&amp; Williams, Chandra et al. (see notes)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Vertex-Weighted Triangle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915400" cy="50958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 smtClean="0"/>
                  <a:t>Surprise: Can do better if </a:t>
                </a:r>
                <a:r>
                  <a:rPr lang="en-US" sz="2600" dirty="0" smtClean="0">
                    <a:solidFill>
                      <a:schemeClr val="accent2"/>
                    </a:solidFill>
                  </a:rPr>
                  <a:t>vertices</a:t>
                </a:r>
                <a:r>
                  <a:rPr lang="en-US" sz="2600" dirty="0" smtClean="0"/>
                  <a:t> are weighted</a:t>
                </a:r>
              </a:p>
              <a:p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𝐺</m:t>
                    </m:r>
                    <m:r>
                      <a:rPr lang="en-US" sz="2600" i="1">
                        <a:latin typeface="Cambria Math"/>
                      </a:rPr>
                      <m:t>=(</m:t>
                    </m:r>
                    <m:r>
                      <a:rPr lang="en-US" sz="2600" i="1">
                        <a:latin typeface="Cambria Math"/>
                      </a:rPr>
                      <m:t>𝑉</m:t>
                    </m:r>
                    <m:r>
                      <a:rPr lang="en-US" sz="2600" i="1">
                        <a:latin typeface="Cambria Math"/>
                      </a:rPr>
                      <m:t>,</m:t>
                    </m:r>
                    <m:r>
                      <a:rPr lang="en-US" sz="2600" i="1">
                        <a:latin typeface="Cambria Math"/>
                      </a:rPr>
                      <m:t>𝐸</m:t>
                    </m:r>
                    <m:r>
                      <a:rPr lang="en-US" sz="2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smtClean="0"/>
                  <a:t>undirected</a:t>
                </a:r>
                <a:r>
                  <a:rPr lang="en-US" sz="2600" dirty="0"/>
                  <a:t>;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𝑉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sz="2600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sz="260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600" i="1" dirty="0">
                        <a:latin typeface="Cambria Math"/>
                      </a:rPr>
                      <m:t>: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600" i="1" dirty="0">
                        <a:latin typeface="Cambria Math"/>
                      </a:rPr>
                      <m:t>→</m:t>
                    </m:r>
                    <m:r>
                      <m:rPr>
                        <m:lit/>
                      </m:rPr>
                      <a:rPr lang="en-US" sz="2600" i="1" dirty="0">
                        <a:latin typeface="Cambria Math"/>
                      </a:rPr>
                      <m:t>{</m:t>
                    </m:r>
                    <m:r>
                      <a:rPr lang="en-US" sz="2600" i="1" dirty="0">
                        <a:latin typeface="Cambria Math"/>
                      </a:rPr>
                      <m:t>1,…,</m:t>
                    </m:r>
                    <m:r>
                      <a:rPr lang="en-US" sz="2600" i="1" dirty="0">
                        <a:latin typeface="Cambria Math"/>
                      </a:rPr>
                      <m:t>𝑊</m:t>
                    </m:r>
                    <m:r>
                      <m:rPr>
                        <m:lit/>
                      </m:rPr>
                      <a:rPr lang="en-US" sz="2600" i="1" dirty="0">
                        <a:latin typeface="Cambria Math"/>
                      </a:rPr>
                      <m:t>}</m:t>
                    </m:r>
                  </m:oMath>
                </a14:m>
                <a:endParaRPr lang="en-US" sz="2600" dirty="0" smtClean="0"/>
              </a:p>
              <a:p>
                <a:pPr marL="0" indent="0">
                  <a:buNone/>
                </a:pPr>
                <a:endParaRPr lang="en-US" sz="2600" dirty="0" smtClean="0"/>
              </a:p>
              <a:p>
                <a:pPr marL="0" indent="0">
                  <a:buNone/>
                </a:pPr>
                <a:r>
                  <a:rPr lang="en-US" sz="2600" dirty="0" smtClean="0"/>
                  <a:t>Can detect triangle of weight exactly (or at least)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600" dirty="0" smtClean="0"/>
                  <a:t> in time</a:t>
                </a:r>
                <a:br>
                  <a:rPr lang="en-US" sz="2600" dirty="0" smtClean="0"/>
                </a:br>
                <a:r>
                  <a:rPr lang="en-US" sz="2600" dirty="0" smtClean="0"/>
                  <a:t>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</m:func>
                          </m:e>
                        </m:rad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 smtClean="0"/>
              </a:p>
              <a:p>
                <a:pPr marL="0" indent="0">
                  <a:buNone/>
                </a:pPr>
                <a:endParaRPr lang="en-US" sz="2600" dirty="0" smtClean="0"/>
              </a:p>
              <a:p>
                <a:pPr marL="0" indent="0">
                  <a:buNone/>
                </a:pPr>
                <a:r>
                  <a:rPr lang="en-US" sz="2600" dirty="0" smtClean="0"/>
                  <a:t>We focus at the exact case</a:t>
                </a:r>
              </a:p>
              <a:p>
                <a:pPr marL="0" indent="0">
                  <a:buNone/>
                </a:pPr>
                <a:r>
                  <a:rPr lang="en-US" sz="2600" dirty="0" smtClean="0"/>
                  <a:t>Assume the graph is </a:t>
                </a:r>
                <a:r>
                  <a:rPr lang="en-US" sz="2600" dirty="0" smtClean="0">
                    <a:solidFill>
                      <a:schemeClr val="accent2"/>
                    </a:solidFill>
                  </a:rPr>
                  <a:t>tripartite</a:t>
                </a:r>
              </a:p>
              <a:p>
                <a:pPr marL="0" indent="0">
                  <a:buNone/>
                </a:pPr>
                <a:endParaRPr lang="en-US" sz="2600" dirty="0" smtClean="0"/>
              </a:p>
              <a:p>
                <a:pPr marL="0" indent="0">
                  <a:buNone/>
                </a:pPr>
                <a:r>
                  <a:rPr lang="en-US" sz="2600" dirty="0" smtClean="0"/>
                  <a:t>Use a </a:t>
                </a:r>
                <a:r>
                  <a:rPr lang="en-US" sz="2600" dirty="0" smtClean="0">
                    <a:solidFill>
                      <a:schemeClr val="accent2"/>
                    </a:solidFill>
                  </a:rPr>
                  <a:t>communication game</a:t>
                </a:r>
                <a:r>
                  <a:rPr lang="en-US" sz="2600" dirty="0" smtClean="0"/>
                  <a:t> 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915400" cy="5095850"/>
              </a:xfrm>
              <a:blipFill rotWithShape="0">
                <a:blip r:embed="rId3"/>
                <a:stretch>
                  <a:fillRect l="-1230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/>
          <p:cNvGrpSpPr/>
          <p:nvPr/>
        </p:nvGrpSpPr>
        <p:grpSpPr>
          <a:xfrm>
            <a:off x="5607216" y="3472384"/>
            <a:ext cx="3166024" cy="3193967"/>
            <a:chOff x="5607216" y="3472384"/>
            <a:chExt cx="3166024" cy="3193967"/>
          </a:xfrm>
        </p:grpSpPr>
        <p:sp>
          <p:nvSpPr>
            <p:cNvPr id="38" name="Oval 37"/>
            <p:cNvSpPr/>
            <p:nvPr/>
          </p:nvSpPr>
          <p:spPr>
            <a:xfrm>
              <a:off x="5652153" y="5252907"/>
              <a:ext cx="452848" cy="4528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6105001" y="5705755"/>
              <a:ext cx="452848" cy="4528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6557850" y="6158604"/>
              <a:ext cx="452848" cy="4528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8157752" y="5223736"/>
              <a:ext cx="452848" cy="45284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7773316" y="5730956"/>
              <a:ext cx="452848" cy="45284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7320468" y="6213503"/>
              <a:ext cx="452848" cy="45284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6331425" y="4120786"/>
              <a:ext cx="452848" cy="45284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7010698" y="4114800"/>
              <a:ext cx="452848" cy="45284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7675037" y="4114800"/>
              <a:ext cx="452848" cy="45284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cxnSp>
          <p:nvCxnSpPr>
            <p:cNvPr id="50" name="Straight Connector 49"/>
            <p:cNvCxnSpPr>
              <a:stCxn id="42" idx="6"/>
              <a:endCxn id="45" idx="2"/>
            </p:cNvCxnSpPr>
            <p:nvPr/>
          </p:nvCxnSpPr>
          <p:spPr>
            <a:xfrm>
              <a:off x="7010698" y="6385028"/>
              <a:ext cx="309770" cy="548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2" idx="6"/>
              <a:endCxn id="44" idx="2"/>
            </p:cNvCxnSpPr>
            <p:nvPr/>
          </p:nvCxnSpPr>
          <p:spPr>
            <a:xfrm flipV="1">
              <a:off x="7010698" y="5957380"/>
              <a:ext cx="762619" cy="427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4" idx="0"/>
              <a:endCxn id="48" idx="4"/>
            </p:cNvCxnSpPr>
            <p:nvPr/>
          </p:nvCxnSpPr>
          <p:spPr>
            <a:xfrm flipH="1" flipV="1">
              <a:off x="7901462" y="4567648"/>
              <a:ext cx="98279" cy="11633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1" idx="7"/>
              <a:endCxn id="48" idx="3"/>
            </p:cNvCxnSpPr>
            <p:nvPr/>
          </p:nvCxnSpPr>
          <p:spPr>
            <a:xfrm flipV="1">
              <a:off x="6491531" y="4501330"/>
              <a:ext cx="1249824" cy="12707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1" idx="7"/>
              <a:endCxn id="46" idx="4"/>
            </p:cNvCxnSpPr>
            <p:nvPr/>
          </p:nvCxnSpPr>
          <p:spPr>
            <a:xfrm flipV="1">
              <a:off x="6491531" y="4573634"/>
              <a:ext cx="66318" cy="11984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47" idx="4"/>
            </p:cNvCxnSpPr>
            <p:nvPr/>
          </p:nvCxnSpPr>
          <p:spPr>
            <a:xfrm flipV="1">
              <a:off x="6517224" y="4567648"/>
              <a:ext cx="719898" cy="11633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38" idx="7"/>
              <a:endCxn id="46" idx="4"/>
            </p:cNvCxnSpPr>
            <p:nvPr/>
          </p:nvCxnSpPr>
          <p:spPr>
            <a:xfrm flipV="1">
              <a:off x="6038683" y="4573634"/>
              <a:ext cx="519167" cy="7455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38" idx="7"/>
              <a:endCxn id="44" idx="1"/>
            </p:cNvCxnSpPr>
            <p:nvPr/>
          </p:nvCxnSpPr>
          <p:spPr>
            <a:xfrm>
              <a:off x="6038683" y="5319225"/>
              <a:ext cx="1800952" cy="4780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endCxn id="45" idx="0"/>
            </p:cNvCxnSpPr>
            <p:nvPr/>
          </p:nvCxnSpPr>
          <p:spPr>
            <a:xfrm>
              <a:off x="7252055" y="4567648"/>
              <a:ext cx="294837" cy="16458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42" idx="0"/>
              <a:endCxn id="47" idx="4"/>
            </p:cNvCxnSpPr>
            <p:nvPr/>
          </p:nvCxnSpPr>
          <p:spPr>
            <a:xfrm flipV="1">
              <a:off x="6784274" y="4567648"/>
              <a:ext cx="452848" cy="15909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41" idx="6"/>
              <a:endCxn id="44" idx="2"/>
            </p:cNvCxnSpPr>
            <p:nvPr/>
          </p:nvCxnSpPr>
          <p:spPr>
            <a:xfrm>
              <a:off x="6557850" y="5932179"/>
              <a:ext cx="1215467" cy="252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5607216" y="6016337"/>
              <a:ext cx="228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accent1"/>
                  </a:solidFill>
                </a:rPr>
                <a:t>A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38288" y="6016336"/>
              <a:ext cx="228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accent3"/>
                  </a:solidFill>
                </a:rPr>
                <a:t>B</a:t>
              </a:r>
              <a:endParaRPr lang="en-US" sz="3200" dirty="0">
                <a:solidFill>
                  <a:schemeClr val="accent3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002143" y="3472384"/>
              <a:ext cx="228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accent2"/>
                  </a:solidFill>
                </a:rPr>
                <a:t>C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7741355" y="3546461"/>
                  <a:ext cx="1031885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oMath>
                    </m:oMathPara>
                  </a14:m>
                  <a:endParaRPr lang="en-US" sz="26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1355" y="3546461"/>
                  <a:ext cx="1031885" cy="49244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28"/>
          <p:cNvSpPr txBox="1"/>
          <p:nvPr/>
        </p:nvSpPr>
        <p:spPr>
          <a:xfrm>
            <a:off x="1892884" y="89972"/>
            <a:ext cx="731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Based on work by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Vassilevska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-Williams&amp; Williams, Chandra et al. (see notes)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 smtClean="0">
                    <a:sym typeface="Lucida Bright Math Extension" charset="0"/>
                  </a:rPr>
                  <a:t>Given: polynomial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𝑥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1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𝑥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2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…, 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𝑥</m:t>
                    </m:r>
                    <m:r>
                      <a:rPr lang="en-US" altLang="en-US" i="1" baseline="-25000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)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 as arithmetic circuit (fan-out 1):</a:t>
                </a:r>
              </a:p>
              <a:p>
                <a:r>
                  <a:rPr lang="en-US" altLang="en-US" dirty="0">
                    <a:sym typeface="Lucida Bright Math Extension" charset="0"/>
                  </a:rPr>
                  <a:t>Question: Is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</m:oMath>
                </a14:m>
                <a:r>
                  <a:rPr lang="en-US" altLang="en-US" dirty="0">
                    <a:sym typeface="Lucida Bright Math Extension" charset="0"/>
                  </a:rPr>
                  <a:t> identically zero?</a:t>
                </a:r>
              </a:p>
              <a:p>
                <a:pPr lvl="1"/>
                <a:r>
                  <a:rPr lang="en-US" altLang="en-US" dirty="0">
                    <a:sym typeface="Lucida Bright Math Extension" charset="0"/>
                  </a:rPr>
                  <a:t>i.e., is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Lucida Bright Math Extension" charset="0"/>
                      </a:rPr>
                      <m:t>(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Lucida Bright Math Extension" charset="0"/>
                      </a:rPr>
                      <m:t>𝑥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Lucida Bright Math Extension" charset="0"/>
                      </a:rPr>
                      <m:t>) = 0 </m:t>
                    </m:r>
                  </m:oMath>
                </a14:m>
                <a:r>
                  <a:rPr lang="en-US" altLang="en-US" dirty="0">
                    <a:sym typeface="Lucida Bright Math Extension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  <a:sym typeface="Lucida Bright Math Extension" charset="0"/>
                      </a:rPr>
                      <m:t>𝑥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Lucida Bright Math Extension" charset="0"/>
                      </a:rPr>
                      <m:t>∈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𝔽</m:t>
                    </m:r>
                    <m:r>
                      <a:rPr lang="en-US" altLang="en-US" i="1" baseline="30000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endParaRPr lang="en-US" altLang="en-US" dirty="0">
                  <a:sym typeface="Symbol" panose="05050102010706020507" pitchFamily="18" charset="2"/>
                </a:endParaRPr>
              </a:p>
              <a:p>
                <a:pPr lvl="1"/>
                <a:r>
                  <a:rPr lang="en-US" altLang="en-US" sz="2400" dirty="0">
                    <a:sym typeface="Symbol" panose="05050102010706020507" pitchFamily="18" charset="2"/>
                  </a:rPr>
                  <a:t>(assume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𝔽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 larger than degree…)</a:t>
                </a:r>
              </a:p>
              <a:p>
                <a:endParaRPr lang="en-US" altLang="en-US" dirty="0" smtClean="0">
                  <a:sym typeface="Lucida Bright Math Extension" charset="0"/>
                </a:endParaRPr>
              </a:p>
              <a:p>
                <a:pPr lvl="1">
                  <a:buFontTx/>
                  <a:buNone/>
                </a:pPr>
                <a:endParaRPr lang="en-US" altLang="en-US" dirty="0" smtClean="0">
                  <a:sym typeface="Lucida Bright Math Extension" charset="0"/>
                </a:endParaRPr>
              </a:p>
              <a:p>
                <a:pPr lvl="1"/>
                <a:endParaRPr lang="en-US" altLang="en-US" dirty="0" smtClean="0">
                  <a:sym typeface="Lucida Bright Math Extension" charset="0"/>
                </a:endParaRPr>
              </a:p>
              <a:p>
                <a:pPr lvl="1"/>
                <a:endParaRPr lang="en-US" altLang="en-US" dirty="0" smtClean="0">
                  <a:sym typeface="Lucida Bright Math Extension" charset="0"/>
                </a:endParaRPr>
              </a:p>
              <a:p>
                <a:pPr lvl="1"/>
                <a:endParaRPr lang="en-US" altLang="en-US" dirty="0" smtClean="0">
                  <a:sym typeface="Lucida Bright Math Extension" charset="0"/>
                </a:endParaRPr>
              </a:p>
              <a:p>
                <a:pPr lvl="1"/>
                <a:endParaRPr lang="en-US" altLang="en-US" dirty="0" smtClean="0"/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Polynomial Identity Testing (PIT)</a:t>
            </a:r>
          </a:p>
        </p:txBody>
      </p:sp>
      <p:sp>
        <p:nvSpPr>
          <p:cNvPr id="1112068" name="Rectangle 4"/>
          <p:cNvSpPr>
            <a:spLocks noChangeArrowheads="1"/>
          </p:cNvSpPr>
          <p:nvPr/>
        </p:nvSpPr>
        <p:spPr bwMode="auto">
          <a:xfrm>
            <a:off x="6518275" y="35814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-</a:t>
            </a:r>
          </a:p>
        </p:txBody>
      </p:sp>
      <p:sp>
        <p:nvSpPr>
          <p:cNvPr id="1112069" name="Rectangle 5"/>
          <p:cNvSpPr>
            <a:spLocks noChangeArrowheads="1"/>
          </p:cNvSpPr>
          <p:nvPr/>
        </p:nvSpPr>
        <p:spPr bwMode="auto">
          <a:xfrm>
            <a:off x="5978525" y="43434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*</a:t>
            </a:r>
          </a:p>
        </p:txBody>
      </p:sp>
      <p:sp>
        <p:nvSpPr>
          <p:cNvPr id="1112070" name="Rectangle 6"/>
          <p:cNvSpPr>
            <a:spLocks noChangeArrowheads="1"/>
          </p:cNvSpPr>
          <p:nvPr/>
        </p:nvSpPr>
        <p:spPr bwMode="auto">
          <a:xfrm>
            <a:off x="5657850" y="50292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</a:t>
            </a:r>
            <a:endParaRPr lang="en-US" altLang="en-US" sz="2400" dirty="0">
              <a:solidFill>
                <a:schemeClr val="accent2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1112071" name="Rectangle 7"/>
          <p:cNvSpPr>
            <a:spLocks noChangeArrowheads="1"/>
          </p:cNvSpPr>
          <p:nvPr/>
        </p:nvSpPr>
        <p:spPr bwMode="auto">
          <a:xfrm>
            <a:off x="6294438" y="5029200"/>
            <a:ext cx="487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</a:t>
            </a:r>
            <a:endParaRPr lang="en-US" altLang="en-US" sz="2400">
              <a:solidFill>
                <a:schemeClr val="accent2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cxnSp>
        <p:nvCxnSpPr>
          <p:cNvPr id="1112072" name="AutoShape 8"/>
          <p:cNvCxnSpPr>
            <a:cxnSpLocks noChangeShapeType="1"/>
            <a:stCxn id="1112069" idx="0"/>
            <a:endCxn id="1112068" idx="2"/>
          </p:cNvCxnSpPr>
          <p:nvPr/>
        </p:nvCxnSpPr>
        <p:spPr bwMode="auto">
          <a:xfrm flipV="1">
            <a:off x="6151563" y="4038600"/>
            <a:ext cx="522287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73" name="AutoShape 9"/>
          <p:cNvCxnSpPr>
            <a:cxnSpLocks noChangeShapeType="1"/>
            <a:stCxn id="1112070" idx="0"/>
            <a:endCxn id="1112069" idx="2"/>
          </p:cNvCxnSpPr>
          <p:nvPr/>
        </p:nvCxnSpPr>
        <p:spPr bwMode="auto">
          <a:xfrm flipV="1">
            <a:off x="5886450" y="4800600"/>
            <a:ext cx="265113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74" name="AutoShape 10"/>
          <p:cNvCxnSpPr>
            <a:cxnSpLocks noChangeShapeType="1"/>
            <a:stCxn id="1112071" idx="0"/>
            <a:endCxn id="1112069" idx="2"/>
          </p:cNvCxnSpPr>
          <p:nvPr/>
        </p:nvCxnSpPr>
        <p:spPr bwMode="auto">
          <a:xfrm flipH="1" flipV="1">
            <a:off x="6151563" y="4800600"/>
            <a:ext cx="38735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075" name="Rectangle 11"/>
          <p:cNvSpPr>
            <a:spLocks noChangeArrowheads="1"/>
          </p:cNvSpPr>
          <p:nvPr/>
        </p:nvSpPr>
        <p:spPr bwMode="auto">
          <a:xfrm>
            <a:off x="7580313" y="35814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*</a:t>
            </a:r>
          </a:p>
        </p:txBody>
      </p:sp>
      <p:sp>
        <p:nvSpPr>
          <p:cNvPr id="1112076" name="Rectangle 12"/>
          <p:cNvSpPr>
            <a:spLocks noChangeArrowheads="1"/>
          </p:cNvSpPr>
          <p:nvPr/>
        </p:nvSpPr>
        <p:spPr bwMode="auto">
          <a:xfrm>
            <a:off x="7118350" y="434340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+</a:t>
            </a:r>
          </a:p>
        </p:txBody>
      </p:sp>
      <p:sp>
        <p:nvSpPr>
          <p:cNvPr id="1112077" name="Rectangle 13"/>
          <p:cNvSpPr>
            <a:spLocks noChangeArrowheads="1"/>
          </p:cNvSpPr>
          <p:nvPr/>
        </p:nvSpPr>
        <p:spPr bwMode="auto">
          <a:xfrm>
            <a:off x="7980363" y="43434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-</a:t>
            </a:r>
          </a:p>
        </p:txBody>
      </p:sp>
      <p:sp>
        <p:nvSpPr>
          <p:cNvPr id="1112078" name="Rectangle 14"/>
          <p:cNvSpPr>
            <a:spLocks noChangeArrowheads="1"/>
          </p:cNvSpPr>
          <p:nvPr/>
        </p:nvSpPr>
        <p:spPr bwMode="auto">
          <a:xfrm>
            <a:off x="6781800" y="5029200"/>
            <a:ext cx="48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</a:t>
            </a:r>
            <a:endParaRPr lang="en-US" altLang="en-US" sz="2400">
              <a:solidFill>
                <a:schemeClr val="accent2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1112079" name="Rectangle 15"/>
          <p:cNvSpPr>
            <a:spLocks noChangeArrowheads="1"/>
          </p:cNvSpPr>
          <p:nvPr/>
        </p:nvSpPr>
        <p:spPr bwMode="auto">
          <a:xfrm>
            <a:off x="7483475" y="50292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…</a:t>
            </a:r>
          </a:p>
        </p:txBody>
      </p:sp>
      <p:sp>
        <p:nvSpPr>
          <p:cNvPr id="1112080" name="Rectangle 16"/>
          <p:cNvSpPr>
            <a:spLocks noChangeArrowheads="1"/>
          </p:cNvSpPr>
          <p:nvPr/>
        </p:nvSpPr>
        <p:spPr bwMode="auto">
          <a:xfrm>
            <a:off x="7904163" y="5029200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n</a:t>
            </a:r>
            <a:endParaRPr lang="en-US" altLang="en-US" sz="2400">
              <a:solidFill>
                <a:schemeClr val="accent2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cxnSp>
        <p:nvCxnSpPr>
          <p:cNvPr id="1112081" name="AutoShape 17"/>
          <p:cNvCxnSpPr>
            <a:cxnSpLocks noChangeShapeType="1"/>
            <a:stCxn id="1112076" idx="0"/>
            <a:endCxn id="1112075" idx="2"/>
          </p:cNvCxnSpPr>
          <p:nvPr/>
        </p:nvCxnSpPr>
        <p:spPr bwMode="auto">
          <a:xfrm flipV="1">
            <a:off x="7283450" y="4038600"/>
            <a:ext cx="4699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82" name="AutoShape 18"/>
          <p:cNvCxnSpPr>
            <a:cxnSpLocks noChangeShapeType="1"/>
            <a:stCxn id="1112077" idx="0"/>
            <a:endCxn id="1112075" idx="2"/>
          </p:cNvCxnSpPr>
          <p:nvPr/>
        </p:nvCxnSpPr>
        <p:spPr bwMode="auto">
          <a:xfrm flipH="1" flipV="1">
            <a:off x="7753350" y="4038600"/>
            <a:ext cx="382588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83" name="AutoShape 19"/>
          <p:cNvCxnSpPr>
            <a:cxnSpLocks noChangeShapeType="1"/>
            <a:stCxn id="1112078" idx="0"/>
            <a:endCxn id="1112076" idx="2"/>
          </p:cNvCxnSpPr>
          <p:nvPr/>
        </p:nvCxnSpPr>
        <p:spPr bwMode="auto">
          <a:xfrm flipV="1">
            <a:off x="7026275" y="4800600"/>
            <a:ext cx="2571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84" name="AutoShape 20"/>
          <p:cNvCxnSpPr>
            <a:cxnSpLocks noChangeShapeType="1"/>
            <a:stCxn id="1112079" idx="0"/>
            <a:endCxn id="1112076" idx="2"/>
          </p:cNvCxnSpPr>
          <p:nvPr/>
        </p:nvCxnSpPr>
        <p:spPr bwMode="auto">
          <a:xfrm flipH="1" flipV="1">
            <a:off x="7283450" y="4800600"/>
            <a:ext cx="395288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85" name="AutoShape 21"/>
          <p:cNvCxnSpPr>
            <a:cxnSpLocks noChangeShapeType="1"/>
            <a:stCxn id="1112080" idx="0"/>
            <a:endCxn id="1112077" idx="2"/>
          </p:cNvCxnSpPr>
          <p:nvPr/>
        </p:nvCxnSpPr>
        <p:spPr bwMode="auto">
          <a:xfrm flipH="1" flipV="1">
            <a:off x="8135938" y="4800600"/>
            <a:ext cx="31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086" name="Rectangle 22"/>
          <p:cNvSpPr>
            <a:spLocks noChangeArrowheads="1"/>
          </p:cNvSpPr>
          <p:nvPr/>
        </p:nvSpPr>
        <p:spPr bwMode="auto">
          <a:xfrm>
            <a:off x="7010400" y="2743200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*</a:t>
            </a:r>
          </a:p>
        </p:txBody>
      </p:sp>
      <p:cxnSp>
        <p:nvCxnSpPr>
          <p:cNvPr id="1112087" name="AutoShape 23"/>
          <p:cNvCxnSpPr>
            <a:cxnSpLocks noChangeShapeType="1"/>
            <a:stCxn id="1112068" idx="0"/>
            <a:endCxn id="1112086" idx="2"/>
          </p:cNvCxnSpPr>
          <p:nvPr/>
        </p:nvCxnSpPr>
        <p:spPr bwMode="auto">
          <a:xfrm flipV="1">
            <a:off x="6673850" y="3200400"/>
            <a:ext cx="5207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88" name="AutoShape 24"/>
          <p:cNvCxnSpPr>
            <a:cxnSpLocks noChangeShapeType="1"/>
            <a:stCxn id="1112075" idx="0"/>
            <a:endCxn id="1112086" idx="2"/>
          </p:cNvCxnSpPr>
          <p:nvPr/>
        </p:nvCxnSpPr>
        <p:spPr bwMode="auto">
          <a:xfrm flipH="1" flipV="1">
            <a:off x="7194550" y="3200400"/>
            <a:ext cx="558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6408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068" grpId="0"/>
      <p:bldP spid="1112069" grpId="0"/>
      <p:bldP spid="1112070" grpId="0"/>
      <p:bldP spid="1112071" grpId="0"/>
      <p:bldP spid="1112075" grpId="0"/>
      <p:bldP spid="1112076" grpId="0"/>
      <p:bldP spid="1112077" grpId="0"/>
      <p:bldP spid="1112078" grpId="0"/>
      <p:bldP spid="1112079" grpId="0"/>
      <p:bldP spid="1112080" grpId="0"/>
      <p:bldP spid="111208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Exact Integer Sum NOF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1060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 smtClean="0"/>
                  <a:t>Alice Bob and Charlie</a:t>
                </a:r>
              </a:p>
              <a:p>
                <a:pPr marL="0" indent="0">
                  <a:buNone/>
                </a:pPr>
                <a:r>
                  <a:rPr lang="en-US" sz="2600" dirty="0" smtClean="0"/>
                  <a:t> have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 smtClean="0"/>
                  <a:t>-bit </a:t>
                </a:r>
                <a:r>
                  <a:rPr lang="en-US" sz="2600" dirty="0" err="1" smtClean="0"/>
                  <a:t>ints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a,b,c</a:t>
                </a:r>
                <a:r>
                  <a:rPr lang="en-US" sz="2600" dirty="0" smtClean="0"/>
                  <a:t/>
                </a:r>
                <a:br>
                  <a:rPr lang="en-US" sz="2600" dirty="0" smtClean="0"/>
                </a:br>
                <a:r>
                  <a:rPr lang="en-US" sz="2600" dirty="0" smtClean="0"/>
                  <a:t> on their forehead</a:t>
                </a:r>
              </a:p>
              <a:p>
                <a:pPr marL="0" indent="0">
                  <a:buNone/>
                </a:pPr>
                <a:r>
                  <a:rPr lang="en-US" sz="2600" dirty="0" smtClean="0"/>
                  <a:t>Alice only sees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600" dirty="0" smtClean="0"/>
                  <a:t>, …</a:t>
                </a:r>
              </a:p>
              <a:p>
                <a:pPr marL="0" indent="0">
                  <a:buNone/>
                </a:pPr>
                <a:r>
                  <a:rPr lang="en-US" sz="2600" dirty="0" smtClean="0"/>
                  <a:t>Write on a blackboard</a:t>
                </a:r>
              </a:p>
              <a:p>
                <a:pPr marL="0" indent="0">
                  <a:buNone/>
                </a:pPr>
                <a:r>
                  <a:rPr lang="en-US" sz="2600" b="1" dirty="0" smtClean="0"/>
                  <a:t>Goal</a:t>
                </a:r>
                <a:r>
                  <a:rPr lang="en-US" sz="2600" dirty="0" smtClean="0"/>
                  <a:t> determine whether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dirty="0" smtClean="0"/>
                  <a:t>, by writing </a:t>
                </a:r>
                <a:r>
                  <a:rPr lang="en-US" sz="2600" i="1" dirty="0" smtClean="0"/>
                  <a:t>few fits</a:t>
                </a:r>
              </a:p>
              <a:p>
                <a:pPr marL="0" indent="0">
                  <a:buNone/>
                </a:pPr>
                <a:r>
                  <a:rPr lang="en-US" sz="2600" dirty="0" smtClean="0"/>
                  <a:t>Trivial solution: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 smtClean="0"/>
                  <a:t> bits</a:t>
                </a:r>
              </a:p>
              <a:p>
                <a:pPr marL="0" indent="0">
                  <a:buNone/>
                </a:pPr>
                <a:r>
                  <a:rPr lang="en-US" sz="2600" dirty="0" smtClean="0"/>
                  <a:t>We’ll see now: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 bits</a:t>
                </a:r>
              </a:p>
              <a:p>
                <a:pPr marL="0" indent="0">
                  <a:buNone/>
                </a:pPr>
                <a:r>
                  <a:rPr lang="en-US" sz="2600" b="1" dirty="0" smtClean="0"/>
                  <a:t>Step 1: </a:t>
                </a:r>
                <a:r>
                  <a:rPr lang="en-US" sz="2600" dirty="0" smtClean="0"/>
                  <a:t>Reduce to case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6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e>
                            </m:d>
                          </m:sup>
                        </m:sSup>
                        <m:r>
                          <m:rPr>
                            <m:lit/>
                          </m:rPr>
                          <a:rPr lang="en-US" sz="26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600" b="1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600" b="1" dirty="0" smtClean="0"/>
                  <a:t>Step 2: </a:t>
                </a:r>
                <a:r>
                  <a:rPr lang="en-US" sz="2600" dirty="0" smtClean="0"/>
                  <a:t>Solve modified case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 bits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10600" cy="5105400"/>
              </a:xfrm>
              <a:blipFill rotWithShape="0">
                <a:blip r:embed="rId3"/>
                <a:stretch>
                  <a:fillRect l="-1274" t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011905" y="1201947"/>
            <a:ext cx="1727200" cy="1295400"/>
            <a:chOff x="1143000" y="2438400"/>
            <a:chExt cx="1727200" cy="1295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43000" y="2438400"/>
              <a:ext cx="1727200" cy="12954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874925" y="2590800"/>
              <a:ext cx="152400" cy="228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 flipH="1">
            <a:off x="4728812" y="2573547"/>
            <a:ext cx="2293387" cy="1295400"/>
            <a:chOff x="3345413" y="2438400"/>
            <a:chExt cx="2293387" cy="1295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5413" y="2438400"/>
              <a:ext cx="2293387" cy="12954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038600" y="2590800"/>
              <a:ext cx="152400" cy="228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391400" y="2573547"/>
            <a:ext cx="1447800" cy="1271016"/>
            <a:chOff x="6222567" y="2438400"/>
            <a:chExt cx="1447800" cy="12710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26" r="20538"/>
            <a:stretch/>
          </p:blipFill>
          <p:spPr>
            <a:xfrm>
              <a:off x="6222567" y="2462784"/>
              <a:ext cx="1447800" cy="124663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124700" y="2438400"/>
              <a:ext cx="152400" cy="228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</p:grpSp>
      <p:pic>
        <p:nvPicPr>
          <p:cNvPr id="1026" name="Picture 2" descr="https://cdn.shopify.com/s/files/1/1066/5724/products/4_a_fc51ad45-3a27-4196-9189-fc7fe619650e_grande.jpg?v=152672822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9" t="11200" r="30631" b="10400"/>
          <a:stretch/>
        </p:blipFill>
        <p:spPr bwMode="auto">
          <a:xfrm flipH="1">
            <a:off x="7323405" y="617255"/>
            <a:ext cx="1668195" cy="194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92884" y="89972"/>
            <a:ext cx="731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Based on work by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Vassilevska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-Williams&amp; Williams, Chandra et al. (see notes)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5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Exact Integer Sum NOF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1060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 smtClean="0"/>
                  <a:t>Alice Bob and Charlie</a:t>
                </a:r>
              </a:p>
              <a:p>
                <a:pPr marL="0" indent="0">
                  <a:buNone/>
                </a:pPr>
                <a:r>
                  <a:rPr lang="en-US" sz="2600" dirty="0" smtClean="0"/>
                  <a:t> have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 smtClean="0"/>
                  <a:t>-bit </a:t>
                </a:r>
                <a:r>
                  <a:rPr lang="en-US" sz="2600" dirty="0" err="1" smtClean="0"/>
                  <a:t>ints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a,b,c</a:t>
                </a:r>
                <a:r>
                  <a:rPr lang="en-US" sz="2600" dirty="0" smtClean="0"/>
                  <a:t/>
                </a:r>
                <a:br>
                  <a:rPr lang="en-US" sz="2600" dirty="0" smtClean="0"/>
                </a:br>
                <a:r>
                  <a:rPr lang="en-US" sz="2600" dirty="0" smtClean="0"/>
                  <a:t> on their forehead</a:t>
                </a:r>
              </a:p>
              <a:p>
                <a:pPr marL="0" indent="0">
                  <a:buNone/>
                </a:pPr>
                <a:r>
                  <a:rPr lang="en-US" sz="2600" dirty="0" smtClean="0"/>
                  <a:t>Alice only sees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600" dirty="0" smtClean="0"/>
                  <a:t>, …</a:t>
                </a:r>
              </a:p>
              <a:p>
                <a:pPr marL="0" indent="0">
                  <a:buNone/>
                </a:pPr>
                <a:r>
                  <a:rPr lang="en-US" sz="2600" dirty="0" smtClean="0"/>
                  <a:t>Write on a blackboard</a:t>
                </a:r>
              </a:p>
              <a:p>
                <a:pPr marL="0" indent="0">
                  <a:buNone/>
                </a:pPr>
                <a:r>
                  <a:rPr lang="en-US" sz="2600" b="1" dirty="0" smtClean="0"/>
                  <a:t>Goal</a:t>
                </a:r>
                <a:r>
                  <a:rPr lang="en-US" sz="2600" dirty="0" smtClean="0"/>
                  <a:t> determine whether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dirty="0" smtClean="0"/>
                  <a:t>, by writing </a:t>
                </a:r>
                <a:r>
                  <a:rPr lang="en-US" sz="2600" i="1" dirty="0" smtClean="0"/>
                  <a:t>few fits</a:t>
                </a:r>
              </a:p>
              <a:p>
                <a:pPr marL="0" indent="0">
                  <a:buNone/>
                </a:pPr>
                <a:endParaRPr lang="en-US" sz="2600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10600" cy="5105400"/>
              </a:xfrm>
              <a:blipFill rotWithShape="0">
                <a:blip r:embed="rId3"/>
                <a:stretch>
                  <a:fillRect l="-1274" t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478005" y="4495800"/>
                <a:ext cx="9067800" cy="5029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𝑛𝑖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A,B, and C can compute carry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1,…, 30</m:t>
                        </m:r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sz="2400" dirty="0" smtClean="0"/>
                  <a:t> if their missing integer is correct verify if they coincide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bits.</a:t>
                </a:r>
                <a:endParaRPr lang="en-US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05" y="4495800"/>
                <a:ext cx="9067800" cy="5029200"/>
              </a:xfrm>
              <a:prstGeom prst="rect">
                <a:avLst/>
              </a:prstGeom>
              <a:blipFill rotWithShape="0">
                <a:blip r:embed="rId7"/>
                <a:stretch>
                  <a:fillRect l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5507205" y="4343400"/>
            <a:ext cx="3276600" cy="1447800"/>
            <a:chOff x="5562600" y="2593885"/>
            <a:chExt cx="3276600" cy="1063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ontent Placeholder 2"/>
                <p:cNvSpPr txBox="1">
                  <a:spLocks/>
                </p:cNvSpPr>
                <p:nvPr/>
              </p:nvSpPr>
              <p:spPr>
                <a:xfrm>
                  <a:off x="5562600" y="2877913"/>
                  <a:ext cx="3276600" cy="77968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lIns="91440" tIns="45720" rIns="91440" bIns="45720" rtlCol="0">
                  <a:normAutofit fontScale="92500"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dirty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𝑎</m:t>
                        </m:r>
                        <m:r>
                          <a:rPr lang="en-US" sz="2200" i="1" dirty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 =</m:t>
                        </m:r>
                        <m:r>
                          <a:rPr lang="en-US" sz="22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407</m:t>
                        </m:r>
                        <m:r>
                          <a:rPr lang="en-US" sz="2200" b="0" i="1" dirty="0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948</m:t>
                        </m:r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609</m:t>
                        </m:r>
                        <m:r>
                          <a:rPr lang="en-US" sz="22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486</m:t>
                        </m:r>
                        <m:r>
                          <a:rPr lang="en-US" sz="22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094</m:t>
                        </m:r>
                        <m:r>
                          <a:rPr lang="en-US" sz="22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869</m:t>
                        </m:r>
                      </m:oMath>
                    </m:oMathPara>
                  </a14:m>
                  <a:endParaRPr lang="en-US" sz="2200" b="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cs typeface="Consolas" panose="020B0609020204030204" pitchFamily="49" charset="0"/>
                  </a:endParaRPr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dirty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𝑏</m:t>
                        </m:r>
                        <m:r>
                          <a:rPr lang="en-US" sz="2200" i="1" dirty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 =</m:t>
                        </m:r>
                        <m:r>
                          <a:rPr lang="en-US" sz="22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946</m:t>
                        </m:r>
                        <m:r>
                          <a:rPr lang="en-US" sz="2200" b="0" i="1" dirty="0" smtClean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509</m:t>
                        </m:r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485</m:t>
                        </m:r>
                        <m:r>
                          <a:rPr lang="en-US" sz="2200" b="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9</m:t>
                        </m:r>
                        <m:r>
                          <a:rPr lang="en-US" sz="220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23</m:t>
                        </m:r>
                        <m:r>
                          <a:rPr lang="en-US" sz="22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958</m:t>
                        </m:r>
                        <m:r>
                          <a:rPr lang="en-US" sz="220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233</m:t>
                        </m:r>
                      </m:oMath>
                    </m:oMathPara>
                  </a14:m>
                  <a:endParaRPr lang="en-US" sz="2200" dirty="0" smtClean="0">
                    <a:solidFill>
                      <a:schemeClr val="accent3"/>
                    </a:solidFill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dirty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𝑐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 =</m:t>
                        </m:r>
                        <m:r>
                          <a:rPr lang="en-US" sz="22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946</m:t>
                        </m:r>
                        <m:r>
                          <a:rPr lang="en-US" sz="2200" i="1" dirty="0"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509</m:t>
                        </m:r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485</m:t>
                        </m:r>
                        <m:r>
                          <a:rPr lang="en-US" sz="22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923</m:t>
                        </m:r>
                        <m:r>
                          <a:rPr lang="en-US" sz="22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958</m:t>
                        </m:r>
                        <m:r>
                          <a:rPr lang="en-US" sz="2200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233</m:t>
                        </m:r>
                      </m:oMath>
                    </m:oMathPara>
                  </a14:m>
                  <a:endParaRPr lang="en-US" sz="2200" dirty="0">
                    <a:solidFill>
                      <a:schemeClr val="accent1"/>
                    </a:solidFill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</mc:Choice>
          <mc:Fallback xmlns="">
            <p:sp>
              <p:nvSpPr>
                <p:cNvPr id="16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2600" y="2877913"/>
                  <a:ext cx="3276600" cy="77968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272212" y="2604572"/>
                  <a:ext cx="4404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2212" y="2604572"/>
                  <a:ext cx="440442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845033" y="2593885"/>
                  <a:ext cx="467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5033" y="2593885"/>
                  <a:ext cx="467820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536297" y="4362254"/>
                <a:ext cx="660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297" y="4362254"/>
                <a:ext cx="660052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174205" y="4343400"/>
                <a:ext cx="473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205" y="4343400"/>
                <a:ext cx="473143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5011905" y="1201947"/>
            <a:ext cx="1727200" cy="1295400"/>
            <a:chOff x="1143000" y="2438400"/>
            <a:chExt cx="1727200" cy="12954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43000" y="2438400"/>
              <a:ext cx="1727200" cy="129540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874925" y="2590800"/>
              <a:ext cx="152400" cy="228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 flipH="1">
            <a:off x="4728812" y="2573547"/>
            <a:ext cx="2293387" cy="1295400"/>
            <a:chOff x="3345413" y="2438400"/>
            <a:chExt cx="2293387" cy="129540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5413" y="2438400"/>
              <a:ext cx="2293387" cy="129540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4038600" y="2590800"/>
              <a:ext cx="152400" cy="228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91400" y="2573547"/>
            <a:ext cx="1447800" cy="1271016"/>
            <a:chOff x="6222567" y="2438400"/>
            <a:chExt cx="1447800" cy="127101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26" r="20538"/>
            <a:stretch/>
          </p:blipFill>
          <p:spPr>
            <a:xfrm>
              <a:off x="6222567" y="2462784"/>
              <a:ext cx="1447800" cy="1246632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7124700" y="2438400"/>
              <a:ext cx="152400" cy="228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</p:grpSp>
      <p:pic>
        <p:nvPicPr>
          <p:cNvPr id="32" name="Picture 2" descr="https://cdn.shopify.com/s/files/1/1066/5724/products/4_a_fc51ad45-3a27-4196-9189-fc7fe619650e_grande.jpg?v=1526728229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9" t="11200" r="30631" b="10400"/>
          <a:stretch/>
        </p:blipFill>
        <p:spPr bwMode="auto">
          <a:xfrm flipH="1">
            <a:off x="7323405" y="617255"/>
            <a:ext cx="1668195" cy="194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892884" y="89972"/>
            <a:ext cx="731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Based on work by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Vassilevska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-Williams&amp; Williams, Chandra et al. (see notes)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6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Exact Integer Sum NOF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10600" cy="5486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 smtClean="0"/>
                  <a:t>Alice Bob and Charlie</a:t>
                </a:r>
              </a:p>
              <a:p>
                <a:pPr marL="0" indent="0">
                  <a:buNone/>
                </a:pPr>
                <a:r>
                  <a:rPr lang="en-US" sz="2600" dirty="0" smtClean="0"/>
                  <a:t> have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 smtClean="0"/>
                  <a:t>-bit </a:t>
                </a:r>
                <a:r>
                  <a:rPr lang="en-US" sz="2600" dirty="0" err="1" smtClean="0"/>
                  <a:t>ints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a,b,c</a:t>
                </a:r>
                <a:r>
                  <a:rPr lang="en-US" sz="2600" dirty="0" smtClean="0"/>
                  <a:t/>
                </a:r>
                <a:br>
                  <a:rPr lang="en-US" sz="2600" dirty="0" smtClean="0"/>
                </a:br>
                <a:r>
                  <a:rPr lang="en-US" sz="2600" dirty="0" smtClean="0"/>
                  <a:t> on their forehead</a:t>
                </a:r>
              </a:p>
              <a:p>
                <a:pPr marL="0" indent="0">
                  <a:buNone/>
                </a:pPr>
                <a:r>
                  <a:rPr lang="en-US" sz="2600" dirty="0" smtClean="0"/>
                  <a:t>Alice only sees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600" dirty="0" smtClean="0"/>
                  <a:t>, …</a:t>
                </a:r>
              </a:p>
              <a:p>
                <a:pPr marL="0" indent="0">
                  <a:buNone/>
                </a:pPr>
                <a:r>
                  <a:rPr lang="en-US" sz="2600" dirty="0" smtClean="0"/>
                  <a:t>Write on a blackboard</a:t>
                </a:r>
              </a:p>
              <a:p>
                <a:pPr marL="0" indent="0">
                  <a:buNone/>
                </a:pPr>
                <a:r>
                  <a:rPr lang="en-US" sz="2600" b="1" dirty="0" smtClean="0"/>
                  <a:t>Goal</a:t>
                </a:r>
                <a:r>
                  <a:rPr lang="en-US" sz="2600" dirty="0" smtClean="0"/>
                  <a:t> determine whether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dirty="0" smtClean="0"/>
                  <a:t>, by writing </a:t>
                </a:r>
                <a:r>
                  <a:rPr lang="en-US" sz="2600" i="1" dirty="0" smtClean="0"/>
                  <a:t>few fits</a:t>
                </a:r>
              </a:p>
              <a:p>
                <a:pPr marL="0" indent="0">
                  <a:buNone/>
                </a:pPr>
                <a:r>
                  <a:rPr lang="en-US" sz="2600" b="1" dirty="0" smtClean="0"/>
                  <a:t>Step 2: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e>
                        </m:d>
                      </m:sup>
                    </m:sSup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6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sup>
                    </m:sSup>
                  </m:oMath>
                </a14:m>
                <a:endParaRPr lang="en-US" sz="2600" dirty="0" smtClean="0"/>
              </a:p>
              <a:p>
                <a:pPr marL="0" indent="0">
                  <a:buNone/>
                </a:pPr>
                <a:endParaRPr lang="en-US" sz="2600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10600" cy="5486400"/>
              </a:xfrm>
              <a:blipFill rotWithShape="0">
                <a:blip r:embed="rId3"/>
                <a:stretch>
                  <a:fillRect l="-1274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52112" y="4647600"/>
                <a:ext cx="8153399" cy="1271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600" i="1">
                          <a:latin typeface="Cambria Math" panose="02040503050406030204" pitchFamily="18" charset="0"/>
                        </a:rPr>
                        <m:t>=0↔</m:t>
                      </m:r>
                      <m:nary>
                        <m:naryPr>
                          <m:chr m:val="∑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ad>
                            <m:radPr>
                              <m:degHide m:val="on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sup>
                        <m:e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6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12" y="4647600"/>
                <a:ext cx="8153399" cy="12714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87856" y="5568770"/>
                <a:ext cx="6422849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↔</m:t>
                      </m:r>
                      <m:nary>
                        <m:naryPr>
                          <m:chr m:val="∑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ad>
                            <m:radPr>
                              <m:degHide m:val="on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sup>
                        <m:e>
                          <m:sSubSup>
                            <m:sSub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6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56" y="5568770"/>
                <a:ext cx="6422849" cy="127143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5011905" y="1201947"/>
            <a:ext cx="1727200" cy="1295400"/>
            <a:chOff x="1143000" y="2438400"/>
            <a:chExt cx="1727200" cy="12954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43000" y="2438400"/>
              <a:ext cx="1727200" cy="12954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874925" y="2590800"/>
              <a:ext cx="152400" cy="228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 flipH="1">
            <a:off x="4728812" y="2573547"/>
            <a:ext cx="2293387" cy="1295400"/>
            <a:chOff x="3345413" y="2438400"/>
            <a:chExt cx="2293387" cy="12954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5413" y="2438400"/>
              <a:ext cx="2293387" cy="129540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4038600" y="2590800"/>
              <a:ext cx="152400" cy="228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391400" y="2573547"/>
            <a:ext cx="1447800" cy="1271016"/>
            <a:chOff x="6222567" y="2438400"/>
            <a:chExt cx="1447800" cy="127101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26" r="20538"/>
            <a:stretch/>
          </p:blipFill>
          <p:spPr>
            <a:xfrm>
              <a:off x="6222567" y="2462784"/>
              <a:ext cx="1447800" cy="1246632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7124700" y="2438400"/>
              <a:ext cx="152400" cy="228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</p:grpSp>
      <p:pic>
        <p:nvPicPr>
          <p:cNvPr id="25" name="Picture 2" descr="https://cdn.shopify.com/s/files/1/1066/5724/products/4_a_fc51ad45-3a27-4196-9189-fc7fe619650e_grande.jpg?v=1526728229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9" t="11200" r="30631" b="10400"/>
          <a:stretch/>
        </p:blipFill>
        <p:spPr bwMode="auto">
          <a:xfrm flipH="1">
            <a:off x="7323405" y="617255"/>
            <a:ext cx="1668195" cy="194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892884" y="89972"/>
            <a:ext cx="731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Based on work by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Vassilevska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-Williams&amp; Williams, Chandra et al. (see notes)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2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Vertex-Weighted Triangle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915400" cy="509585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600" dirty="0" smtClean="0"/>
                  <a:t>Surprise: Can do better if </a:t>
                </a:r>
                <a:r>
                  <a:rPr lang="en-US" sz="2600" dirty="0" smtClean="0">
                    <a:solidFill>
                      <a:schemeClr val="accent2"/>
                    </a:solidFill>
                  </a:rPr>
                  <a:t>vertices</a:t>
                </a:r>
                <a:r>
                  <a:rPr lang="en-US" sz="2600" dirty="0" smtClean="0"/>
                  <a:t> are weighted</a:t>
                </a:r>
              </a:p>
              <a:p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𝐺</m:t>
                    </m:r>
                    <m:r>
                      <a:rPr lang="en-US" sz="2600" i="1">
                        <a:latin typeface="Cambria Math"/>
                      </a:rPr>
                      <m:t>=(</m:t>
                    </m:r>
                    <m:r>
                      <a:rPr lang="en-US" sz="2600" i="1">
                        <a:latin typeface="Cambria Math"/>
                      </a:rPr>
                      <m:t>𝑉</m:t>
                    </m:r>
                    <m:r>
                      <a:rPr lang="en-US" sz="2600" i="1">
                        <a:latin typeface="Cambria Math"/>
                      </a:rPr>
                      <m:t>,</m:t>
                    </m:r>
                    <m:r>
                      <a:rPr lang="en-US" sz="2600" i="1">
                        <a:latin typeface="Cambria Math"/>
                      </a:rPr>
                      <m:t>𝐸</m:t>
                    </m:r>
                    <m:r>
                      <a:rPr lang="en-US" sz="2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smtClean="0"/>
                  <a:t>undirected</a:t>
                </a:r>
                <a:r>
                  <a:rPr lang="en-US" sz="2600" dirty="0"/>
                  <a:t>;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𝑉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sz="2600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sz="260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𝜔</m:t>
                    </m:r>
                    <m:r>
                      <a:rPr lang="en-US" sz="2600" i="1" dirty="0">
                        <a:latin typeface="Cambria Math"/>
                      </a:rPr>
                      <m:t>: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600" i="1" dirty="0">
                        <a:latin typeface="Cambria Math"/>
                      </a:rPr>
                      <m:t>→</m:t>
                    </m:r>
                    <m:r>
                      <m:rPr>
                        <m:lit/>
                      </m:rPr>
                      <a:rPr lang="en-US" sz="2600" i="1" dirty="0">
                        <a:latin typeface="Cambria Math"/>
                      </a:rPr>
                      <m:t>{</m:t>
                    </m:r>
                    <m:r>
                      <a:rPr lang="en-US" sz="2600" i="1" dirty="0">
                        <a:latin typeface="Cambria Math"/>
                      </a:rPr>
                      <m:t>1,…,</m:t>
                    </m:r>
                    <m:r>
                      <a:rPr lang="en-US" sz="2600" i="1" dirty="0">
                        <a:latin typeface="Cambria Math"/>
                      </a:rPr>
                      <m:t>𝑊</m:t>
                    </m:r>
                    <m:r>
                      <m:rPr>
                        <m:lit/>
                      </m:rPr>
                      <a:rPr lang="en-US" sz="2600" i="1" dirty="0">
                        <a:latin typeface="Cambria Math"/>
                      </a:rPr>
                      <m:t>}</m:t>
                    </m:r>
                  </m:oMath>
                </a14:m>
                <a:endParaRPr lang="en-US" sz="2600" dirty="0" smtClean="0"/>
              </a:p>
              <a:p>
                <a:pPr marL="0" indent="0">
                  <a:buNone/>
                </a:pPr>
                <a:endParaRPr lang="en-US" sz="2600" dirty="0" smtClean="0"/>
              </a:p>
              <a:p>
                <a:pPr marL="0" indent="0">
                  <a:buNone/>
                </a:pPr>
                <a:r>
                  <a:rPr lang="en-US" sz="2600" dirty="0" smtClean="0"/>
                  <a:t>Can detect triangle of weight exactly (or at least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600" dirty="0" smtClean="0"/>
                  <a:t>) in time</a:t>
                </a:r>
                <a:br>
                  <a:rPr lang="en-US" sz="2600" dirty="0" smtClean="0"/>
                </a:br>
                <a:r>
                  <a:rPr lang="en-US" sz="2600" dirty="0" smtClean="0"/>
                  <a:t>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</m:func>
                          </m:e>
                        </m:rad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 smtClean="0"/>
              </a:p>
              <a:p>
                <a:pPr marL="0" indent="0">
                  <a:buNone/>
                </a:pPr>
                <a:endParaRPr lang="en-US" sz="2600" dirty="0" smtClean="0"/>
              </a:p>
              <a:p>
                <a:pPr marL="0" indent="0">
                  <a:buNone/>
                </a:pPr>
                <a:r>
                  <a:rPr lang="en-US" sz="2600" dirty="0" smtClean="0"/>
                  <a:t>We focus at the exact case</a:t>
                </a:r>
              </a:p>
              <a:p>
                <a:pPr marL="0" indent="0">
                  <a:buNone/>
                </a:pPr>
                <a:r>
                  <a:rPr lang="en-US" sz="2600" dirty="0" smtClean="0"/>
                  <a:t>Assume the graph is </a:t>
                </a:r>
                <a:r>
                  <a:rPr lang="en-US" sz="2600" dirty="0" smtClean="0">
                    <a:solidFill>
                      <a:schemeClr val="accent2"/>
                    </a:solidFill>
                  </a:rPr>
                  <a:t>tripartite</a:t>
                </a:r>
              </a:p>
              <a:p>
                <a:pPr marL="0" indent="0">
                  <a:buNone/>
                </a:pPr>
                <a:endParaRPr lang="en-US" sz="26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 smtClean="0"/>
                  <a:t>Try all transcripts with YES result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 smtClean="0"/>
                  <a:t>Keep edge between BC, AC, AB if</a:t>
                </a:r>
              </a:p>
              <a:p>
                <a:pPr marL="0" indent="0">
                  <a:buNone/>
                </a:pPr>
                <a:r>
                  <a:rPr lang="en-US" sz="2600" dirty="0" smtClean="0"/>
                  <a:t>         consistent with transcript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915400" cy="5095850"/>
              </a:xfrm>
              <a:blipFill rotWithShape="0">
                <a:blip r:embed="rId3"/>
                <a:stretch>
                  <a:fillRect l="-1094" t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5652153" y="5252907"/>
            <a:ext cx="452848" cy="4528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1" name="Oval 40"/>
          <p:cNvSpPr/>
          <p:nvPr/>
        </p:nvSpPr>
        <p:spPr>
          <a:xfrm>
            <a:off x="6105001" y="5705755"/>
            <a:ext cx="452848" cy="4528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6557850" y="6158604"/>
            <a:ext cx="452848" cy="4528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8157752" y="5223736"/>
            <a:ext cx="452848" cy="45284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7773316" y="5730956"/>
            <a:ext cx="452848" cy="45284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7320468" y="6213503"/>
            <a:ext cx="452848" cy="45284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331425" y="4120786"/>
            <a:ext cx="452848" cy="45284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010698" y="4114800"/>
            <a:ext cx="452848" cy="45284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675037" y="4114800"/>
            <a:ext cx="452848" cy="45284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cxnSp>
        <p:nvCxnSpPr>
          <p:cNvPr id="50" name="Straight Connector 49"/>
          <p:cNvCxnSpPr>
            <a:stCxn id="42" idx="6"/>
            <a:endCxn id="45" idx="2"/>
          </p:cNvCxnSpPr>
          <p:nvPr/>
        </p:nvCxnSpPr>
        <p:spPr>
          <a:xfrm>
            <a:off x="7010698" y="6385028"/>
            <a:ext cx="309770" cy="54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2" idx="6"/>
            <a:endCxn id="44" idx="2"/>
          </p:cNvCxnSpPr>
          <p:nvPr/>
        </p:nvCxnSpPr>
        <p:spPr>
          <a:xfrm flipV="1">
            <a:off x="7010698" y="5957380"/>
            <a:ext cx="762619" cy="427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4" idx="0"/>
            <a:endCxn id="48" idx="4"/>
          </p:cNvCxnSpPr>
          <p:nvPr/>
        </p:nvCxnSpPr>
        <p:spPr>
          <a:xfrm flipH="1" flipV="1">
            <a:off x="7901462" y="4567648"/>
            <a:ext cx="98279" cy="11633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1" idx="7"/>
            <a:endCxn id="48" idx="3"/>
          </p:cNvCxnSpPr>
          <p:nvPr/>
        </p:nvCxnSpPr>
        <p:spPr>
          <a:xfrm flipV="1">
            <a:off x="6491531" y="4501330"/>
            <a:ext cx="1249824" cy="1270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1" idx="7"/>
            <a:endCxn id="46" idx="4"/>
          </p:cNvCxnSpPr>
          <p:nvPr/>
        </p:nvCxnSpPr>
        <p:spPr>
          <a:xfrm flipV="1">
            <a:off x="6491531" y="4573634"/>
            <a:ext cx="66318" cy="1198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47" idx="4"/>
          </p:cNvCxnSpPr>
          <p:nvPr/>
        </p:nvCxnSpPr>
        <p:spPr>
          <a:xfrm flipV="1">
            <a:off x="6517224" y="4567648"/>
            <a:ext cx="719898" cy="11633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8" idx="7"/>
            <a:endCxn id="46" idx="4"/>
          </p:cNvCxnSpPr>
          <p:nvPr/>
        </p:nvCxnSpPr>
        <p:spPr>
          <a:xfrm flipV="1">
            <a:off x="6038683" y="4573634"/>
            <a:ext cx="519167" cy="745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8" idx="7"/>
            <a:endCxn id="44" idx="1"/>
          </p:cNvCxnSpPr>
          <p:nvPr/>
        </p:nvCxnSpPr>
        <p:spPr>
          <a:xfrm>
            <a:off x="6038683" y="5319225"/>
            <a:ext cx="1800952" cy="478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45" idx="0"/>
          </p:cNvCxnSpPr>
          <p:nvPr/>
        </p:nvCxnSpPr>
        <p:spPr>
          <a:xfrm>
            <a:off x="7252055" y="4567648"/>
            <a:ext cx="294837" cy="1645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2" idx="0"/>
            <a:endCxn id="47" idx="4"/>
          </p:cNvCxnSpPr>
          <p:nvPr/>
        </p:nvCxnSpPr>
        <p:spPr>
          <a:xfrm flipV="1">
            <a:off x="6784274" y="4567648"/>
            <a:ext cx="452848" cy="1590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41" idx="6"/>
            <a:endCxn id="44" idx="2"/>
          </p:cNvCxnSpPr>
          <p:nvPr/>
        </p:nvCxnSpPr>
        <p:spPr>
          <a:xfrm>
            <a:off x="6557850" y="5932179"/>
            <a:ext cx="1215467" cy="25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607216" y="6016337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A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338288" y="6016336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/>
                </a:solidFill>
              </a:rPr>
              <a:t>B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002143" y="3472384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C</a:t>
            </a:r>
            <a:endParaRPr lang="en-US" sz="32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741355" y="3546461"/>
                <a:ext cx="103188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2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355" y="3546461"/>
                <a:ext cx="1031885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892884" y="89972"/>
            <a:ext cx="731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Based on work by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Vassilevska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-Williams&amp; Williams, Chandra et al. (see notes)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19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3328" y="980728"/>
                <a:ext cx="9129192" cy="576064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600" dirty="0" smtClean="0"/>
                  <a:t>Given undirected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  <m:r>
                      <a:rPr lang="en-US" sz="2600" b="0" i="1" smtClean="0">
                        <a:latin typeface="Cambria Math"/>
                      </a:rPr>
                      <m:t>=(</m:t>
                    </m:r>
                    <m:r>
                      <a:rPr lang="en-US" sz="2600" b="0" i="1" smtClean="0">
                        <a:latin typeface="Cambria Math"/>
                      </a:rPr>
                      <m:t>𝑉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𝐸</m:t>
                    </m:r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/>
                      </a:rPr>
                      <m:t>𝑉</m:t>
                    </m:r>
                    <m:r>
                      <a:rPr lang="en-US" sz="2600" b="0" i="1" dirty="0" smtClean="0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sz="2600" b="0" i="1" dirty="0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dirty="0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sz="2600" b="0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600" dirty="0" smtClean="0"/>
                  <a:t>.</a:t>
                </a:r>
              </a:p>
              <a:p>
                <a:r>
                  <a:rPr lang="en-US" sz="2600" dirty="0" smtClean="0"/>
                  <a:t>Want to compute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26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/>
                  <a:t>distance (#edges on shortest path) </a:t>
                </a:r>
                <a:r>
                  <a:rPr lang="en-US" sz="2600" dirty="0" smtClean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sz="2600" dirty="0" smtClean="0"/>
                  <a:t> time</a:t>
                </a:r>
              </a:p>
              <a:p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=(</m:t>
                    </m:r>
                    <m:r>
                      <a:rPr lang="en-US" sz="2600" b="0" i="1" smtClean="0">
                        <a:latin typeface="Cambria Math"/>
                      </a:rPr>
                      <m:t>𝑉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𝐸</m:t>
                    </m:r>
                    <m:r>
                      <a:rPr lang="en-US" sz="2600" b="0" i="1" smtClean="0">
                        <a:latin typeface="Cambria Math"/>
                      </a:rPr>
                      <m:t>′)</m:t>
                    </m:r>
                  </m:oMath>
                </a14:m>
                <a:r>
                  <a:rPr lang="en-US" sz="26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 err="1" smtClean="0"/>
                  <a:t>iff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≤2</m:t>
                    </m:r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600" dirty="0" smtClean="0"/>
                  <a:t> be </a:t>
                </a:r>
                <a:r>
                  <a:rPr lang="en-US" sz="2600" dirty="0" err="1" smtClean="0"/>
                  <a:t>adj</a:t>
                </a:r>
                <a:r>
                  <a:rPr lang="en-US" sz="2600" dirty="0" smtClean="0"/>
                  <a:t> matrices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  <m:r>
                      <a:rPr lang="en-US" sz="2600" b="0" i="1" smtClean="0">
                        <a:latin typeface="Cambria Math"/>
                      </a:rPr>
                      <m:t>′</m:t>
                    </m:r>
                  </m:oMath>
                </a14:m>
                <a:endParaRPr lang="en-US" sz="2600" dirty="0" smtClean="0"/>
              </a:p>
              <a:p>
                <a:r>
                  <a:rPr lang="en-US" sz="2600" b="0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C</m:t>
                    </m:r>
                    <m:r>
                      <a:rPr lang="en-US" sz="26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 err="1" smtClean="0"/>
                  <a:t>iff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600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600" dirty="0" smtClean="0"/>
                  <a:t>. 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6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𝑂</m:t>
                    </m:r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𝜔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time</a:t>
                </a:r>
              </a:p>
              <a:p>
                <a:r>
                  <a:rPr lang="en-US" sz="2600" dirty="0" smtClean="0"/>
                  <a:t>The </a:t>
                </a:r>
                <a:r>
                  <a:rPr lang="en-US" sz="2600" i="1" dirty="0" smtClean="0"/>
                  <a:t>diameter</a:t>
                </a:r>
                <a:r>
                  <a:rPr lang="en-US" sz="26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 is length of the longest shortest path</a:t>
                </a:r>
              </a:p>
              <a:p>
                <a:r>
                  <a:rPr lang="en-US" sz="2600" dirty="0" smtClean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𝑑𝑖𝑎𝑚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≤2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𝐷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;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D’ distance matrix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=⌈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/2⌉</m:t>
                    </m:r>
                  </m:oMath>
                </a14:m>
                <a:endParaRPr lang="en-US" sz="2600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𝑑𝑖𝑎𝑚</m:t>
                    </m:r>
                    <m:d>
                      <m:d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≤⌈</m:t>
                    </m:r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𝑑𝑖𝑎𝑚</m:t>
                    </m:r>
                    <m:d>
                      <m:d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/2⌉</m:t>
                    </m:r>
                  </m:oMath>
                </a14:m>
                <a:endParaRPr lang="en-US" sz="2600" dirty="0">
                  <a:solidFill>
                    <a:schemeClr val="bg1"/>
                  </a:solidFill>
                </a:endParaRPr>
              </a:p>
              <a:p>
                <a:r>
                  <a:rPr lang="en-US" sz="2600" dirty="0" smtClean="0">
                    <a:solidFill>
                      <a:schemeClr val="bg1"/>
                    </a:solidFill>
                  </a:rPr>
                  <a:t>Idea: use recursion to shrink diameter quickly. </a:t>
                </a:r>
              </a:p>
              <a:p>
                <a:r>
                  <a:rPr lang="en-US" sz="2600" dirty="0" smtClean="0">
                    <a:solidFill>
                      <a:schemeClr val="bg1"/>
                    </a:solidFill>
                  </a:rPr>
                  <a:t>Need to compute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600" dirty="0" smtClean="0">
                  <a:solidFill>
                    <a:schemeClr val="bg1"/>
                  </a:solidFill>
                </a:endParaRPr>
              </a:p>
              <a:p>
                <a:endParaRPr lang="en-US" sz="2600" dirty="0" smtClean="0"/>
              </a:p>
              <a:p>
                <a:endParaRPr lang="en-US" sz="2600" dirty="0" smtClean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2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328" y="980728"/>
                <a:ext cx="9129192" cy="5760640"/>
              </a:xfrm>
              <a:blipFill rotWithShape="0">
                <a:blip r:embed="rId2"/>
                <a:stretch>
                  <a:fillRect l="-1001" t="-1587" r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dirty="0" smtClean="0"/>
              <a:t>APSP in unweighted graphs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339752" y="4365874"/>
            <a:ext cx="1676786" cy="1261903"/>
            <a:chOff x="5177243" y="4648200"/>
            <a:chExt cx="2693667" cy="2027179"/>
          </a:xfrm>
        </p:grpSpPr>
        <p:grpSp>
          <p:nvGrpSpPr>
            <p:cNvPr id="5" name="Group 4"/>
            <p:cNvGrpSpPr/>
            <p:nvPr/>
          </p:nvGrpSpPr>
          <p:grpSpPr>
            <a:xfrm>
              <a:off x="5638800" y="4648200"/>
              <a:ext cx="2232110" cy="2027179"/>
              <a:chOff x="754005" y="4700840"/>
              <a:chExt cx="2232110" cy="2027179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754005" y="4700840"/>
                <a:ext cx="2232110" cy="2027179"/>
                <a:chOff x="1066800" y="3534510"/>
                <a:chExt cx="3407757" cy="3094890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1066800" y="6247425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3368430" y="6248400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4093557" y="4060095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1166445" y="4240826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1600200" y="5441460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2866290" y="5447325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2233245" y="3534510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" name="Straight Connector 15"/>
                <p:cNvCxnSpPr>
                  <a:stCxn id="11" idx="4"/>
                  <a:endCxn id="10" idx="7"/>
                </p:cNvCxnSpPr>
                <p:nvPr/>
              </p:nvCxnSpPr>
              <p:spPr>
                <a:xfrm flipH="1">
                  <a:off x="3693634" y="4441095"/>
                  <a:ext cx="590423" cy="1863101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>
                  <a:stCxn id="9" idx="6"/>
                  <a:endCxn id="10" idx="2"/>
                </p:cNvCxnSpPr>
                <p:nvPr/>
              </p:nvCxnSpPr>
              <p:spPr>
                <a:xfrm>
                  <a:off x="1447800" y="6437925"/>
                  <a:ext cx="1920630" cy="975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>
                  <a:stCxn id="9" idx="7"/>
                  <a:endCxn id="13" idx="3"/>
                </p:cNvCxnSpPr>
                <p:nvPr/>
              </p:nvCxnSpPr>
              <p:spPr>
                <a:xfrm flipV="1">
                  <a:off x="1392004" y="5766664"/>
                  <a:ext cx="263992" cy="536557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>
                  <a:stCxn id="14" idx="5"/>
                  <a:endCxn id="10" idx="1"/>
                </p:cNvCxnSpPr>
                <p:nvPr/>
              </p:nvCxnSpPr>
              <p:spPr>
                <a:xfrm>
                  <a:off x="3191494" y="5772529"/>
                  <a:ext cx="232732" cy="531667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>
                  <a:stCxn id="12" idx="6"/>
                  <a:endCxn id="14" idx="1"/>
                </p:cNvCxnSpPr>
                <p:nvPr/>
              </p:nvCxnSpPr>
              <p:spPr>
                <a:xfrm>
                  <a:off x="1547445" y="4431326"/>
                  <a:ext cx="1374641" cy="1071795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>
                  <a:stCxn id="14" idx="1"/>
                  <a:endCxn id="15" idx="4"/>
                </p:cNvCxnSpPr>
                <p:nvPr/>
              </p:nvCxnSpPr>
              <p:spPr>
                <a:xfrm flipH="1" flipV="1">
                  <a:off x="2423745" y="3915510"/>
                  <a:ext cx="498341" cy="1587611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>
                  <a:stCxn id="15" idx="4"/>
                  <a:endCxn id="13" idx="7"/>
                </p:cNvCxnSpPr>
                <p:nvPr/>
              </p:nvCxnSpPr>
              <p:spPr>
                <a:xfrm flipH="1">
                  <a:off x="1925404" y="3915510"/>
                  <a:ext cx="498341" cy="1581746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Connector 6"/>
              <p:cNvCxnSpPr>
                <a:stCxn id="12" idx="4"/>
                <a:endCxn id="9" idx="0"/>
              </p:cNvCxnSpPr>
              <p:nvPr/>
            </p:nvCxnSpPr>
            <p:spPr>
              <a:xfrm flipH="1">
                <a:off x="878784" y="5413042"/>
                <a:ext cx="65268" cy="106478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13" idx="6"/>
                <a:endCxn id="14" idx="2"/>
              </p:cNvCxnSpPr>
              <p:nvPr/>
            </p:nvCxnSpPr>
            <p:spPr>
              <a:xfrm>
                <a:off x="1352944" y="6074688"/>
                <a:ext cx="579742" cy="384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Oval 22"/>
            <p:cNvSpPr/>
            <p:nvPr/>
          </p:nvSpPr>
          <p:spPr>
            <a:xfrm>
              <a:off x="5177243" y="5050952"/>
              <a:ext cx="249558" cy="24955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>
              <a:endCxn id="23" idx="4"/>
            </p:cNvCxnSpPr>
            <p:nvPr/>
          </p:nvCxnSpPr>
          <p:spPr>
            <a:xfrm flipH="1" flipV="1">
              <a:off x="5302022" y="5300511"/>
              <a:ext cx="360973" cy="121458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3" idx="6"/>
              <a:endCxn id="12" idx="2"/>
            </p:cNvCxnSpPr>
            <p:nvPr/>
          </p:nvCxnSpPr>
          <p:spPr>
            <a:xfrm>
              <a:off x="5426801" y="5175731"/>
              <a:ext cx="277267" cy="5989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355976" y="4895549"/>
            <a:ext cx="15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has diameter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7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3328" y="980728"/>
                <a:ext cx="9129192" cy="576064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600" dirty="0" smtClean="0"/>
                  <a:t>Given undirected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  <m:r>
                      <a:rPr lang="en-US" sz="2600" b="0" i="1" smtClean="0">
                        <a:latin typeface="Cambria Math"/>
                      </a:rPr>
                      <m:t>=(</m:t>
                    </m:r>
                    <m:r>
                      <a:rPr lang="en-US" sz="2600" b="0" i="1" smtClean="0">
                        <a:latin typeface="Cambria Math"/>
                      </a:rPr>
                      <m:t>𝑉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𝐸</m:t>
                    </m:r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/>
                      </a:rPr>
                      <m:t>𝑉</m:t>
                    </m:r>
                    <m:r>
                      <a:rPr lang="en-US" sz="2600" b="0" i="1" dirty="0" smtClean="0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sz="2600" b="0" i="1" dirty="0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dirty="0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sz="2600" b="0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600" dirty="0" smtClean="0"/>
                  <a:t>.</a:t>
                </a:r>
              </a:p>
              <a:p>
                <a:r>
                  <a:rPr lang="en-US" sz="2600" dirty="0" smtClean="0"/>
                  <a:t>Want to compute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26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/>
                  <a:t>distance (#edges on shortest path) </a:t>
                </a:r>
                <a:r>
                  <a:rPr lang="en-US" sz="2600" dirty="0" smtClean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sz="2600" dirty="0" smtClean="0"/>
                  <a:t> time</a:t>
                </a:r>
              </a:p>
              <a:p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=(</m:t>
                    </m:r>
                    <m:r>
                      <a:rPr lang="en-US" sz="2600" b="0" i="1" smtClean="0">
                        <a:latin typeface="Cambria Math"/>
                      </a:rPr>
                      <m:t>𝑉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𝐸</m:t>
                    </m:r>
                    <m:r>
                      <a:rPr lang="en-US" sz="2600" b="0" i="1" smtClean="0">
                        <a:latin typeface="Cambria Math"/>
                      </a:rPr>
                      <m:t>′)</m:t>
                    </m:r>
                  </m:oMath>
                </a14:m>
                <a:r>
                  <a:rPr lang="en-US" sz="26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 err="1" smtClean="0"/>
                  <a:t>iff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≤2</m:t>
                    </m:r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600" dirty="0" smtClean="0"/>
                  <a:t> be </a:t>
                </a:r>
                <a:r>
                  <a:rPr lang="en-US" sz="2600" dirty="0" err="1" smtClean="0"/>
                  <a:t>adj</a:t>
                </a:r>
                <a:r>
                  <a:rPr lang="en-US" sz="2600" dirty="0" smtClean="0"/>
                  <a:t> matrices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  <m:r>
                      <a:rPr lang="en-US" sz="2600" b="0" i="1" smtClean="0">
                        <a:latin typeface="Cambria Math"/>
                      </a:rPr>
                      <m:t>′</m:t>
                    </m:r>
                  </m:oMath>
                </a14:m>
                <a:endParaRPr lang="en-US" sz="2600" dirty="0" smtClean="0"/>
              </a:p>
              <a:p>
                <a:r>
                  <a:rPr lang="en-US" sz="2600" b="0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C</m:t>
                    </m:r>
                    <m:r>
                      <a:rPr lang="en-US" sz="26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 err="1" smtClean="0"/>
                  <a:t>iff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600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600" dirty="0" smtClean="0"/>
                  <a:t>. 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6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𝑂</m:t>
                    </m:r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𝜔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time</a:t>
                </a:r>
              </a:p>
              <a:p>
                <a:r>
                  <a:rPr lang="en-US" sz="2600" dirty="0" smtClean="0"/>
                  <a:t>The </a:t>
                </a:r>
                <a:r>
                  <a:rPr lang="en-US" sz="2600" i="1" dirty="0" smtClean="0"/>
                  <a:t>diameter</a:t>
                </a:r>
                <a:r>
                  <a:rPr lang="en-US" sz="26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 is length of the longest shortest path</a:t>
                </a:r>
              </a:p>
              <a:p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𝑑𝑖𝑎𝑚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≤2</m:t>
                    </m:r>
                  </m:oMath>
                </a14:m>
                <a:r>
                  <a:rPr lang="en-US" sz="2600" dirty="0" smtClean="0"/>
                  <a:t>;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𝐷</m:t>
                    </m:r>
                    <m:r>
                      <a:rPr lang="en-US" sz="2600" b="0" i="1" smtClean="0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−</m:t>
                    </m:r>
                    <m:r>
                      <a:rPr lang="en-US" sz="26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600" dirty="0" smtClean="0"/>
                  <a:t>; </a:t>
                </a:r>
              </a:p>
              <a:p>
                <a:r>
                  <a:rPr lang="en-US" sz="2600" dirty="0" smtClean="0"/>
                  <a:t>D’ distance matrix 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sz="26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600" b="0" i="1" smtClean="0">
                        <a:latin typeface="Cambria Math"/>
                      </a:rPr>
                      <m:t>=⌈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/2⌉</m:t>
                    </m:r>
                  </m:oMath>
                </a14:m>
                <a:endParaRPr lang="en-US" sz="2600" dirty="0" smtClean="0"/>
              </a:p>
              <a:p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𝑑𝑖𝑎𝑚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600" i="1">
                        <a:latin typeface="Cambria Math"/>
                      </a:rPr>
                      <m:t>≤⌈</m:t>
                    </m:r>
                    <m:r>
                      <a:rPr lang="en-US" sz="2600" i="1">
                        <a:latin typeface="Cambria Math"/>
                      </a:rPr>
                      <m:t>𝑑𝑖𝑎𝑚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/2⌉</m:t>
                    </m:r>
                  </m:oMath>
                </a14:m>
                <a:endParaRPr lang="en-US" sz="2600" dirty="0"/>
              </a:p>
              <a:p>
                <a:r>
                  <a:rPr lang="en-US" sz="2600" dirty="0" smtClean="0">
                    <a:solidFill>
                      <a:schemeClr val="bg1"/>
                    </a:solidFill>
                  </a:rPr>
                  <a:t>Idea: use recursion to shrink diameter quickly. </a:t>
                </a:r>
              </a:p>
              <a:p>
                <a:r>
                  <a:rPr lang="en-US" sz="2600" dirty="0" smtClean="0">
                    <a:solidFill>
                      <a:schemeClr val="bg1"/>
                    </a:solidFill>
                  </a:rPr>
                  <a:t>Need to compute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600" dirty="0" smtClean="0">
                  <a:solidFill>
                    <a:schemeClr val="bg1"/>
                  </a:solidFill>
                </a:endParaRPr>
              </a:p>
              <a:p>
                <a:endParaRPr lang="en-US" sz="2600" dirty="0" smtClean="0"/>
              </a:p>
              <a:p>
                <a:endParaRPr lang="en-US" sz="2600" dirty="0" smtClean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328" y="980728"/>
                <a:ext cx="9129192" cy="5760640"/>
              </a:xfrm>
              <a:blipFill rotWithShape="0">
                <a:blip r:embed="rId2"/>
                <a:stretch>
                  <a:fillRect l="-1001" t="-1587" r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559008" y="6021288"/>
            <a:ext cx="3148896" cy="288032"/>
            <a:chOff x="559008" y="6021288"/>
            <a:chExt cx="3148896" cy="288032"/>
          </a:xfrm>
        </p:grpSpPr>
        <p:sp>
          <p:nvSpPr>
            <p:cNvPr id="5" name="Oval 4"/>
            <p:cNvSpPr/>
            <p:nvPr/>
          </p:nvSpPr>
          <p:spPr>
            <a:xfrm>
              <a:off x="559008" y="6021288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207080" y="6021288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917432" y="6021288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699792" y="6021288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419872" y="6021288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</a:t>
              </a:r>
              <a:endParaRPr lang="en-US" dirty="0"/>
            </a:p>
          </p:txBody>
        </p:sp>
        <p:cxnSp>
          <p:nvCxnSpPr>
            <p:cNvPr id="16" name="Straight Connector 15"/>
            <p:cNvCxnSpPr>
              <a:stCxn id="5" idx="6"/>
              <a:endCxn id="6" idx="2"/>
            </p:cNvCxnSpPr>
            <p:nvPr/>
          </p:nvCxnSpPr>
          <p:spPr>
            <a:xfrm>
              <a:off x="847040" y="6165304"/>
              <a:ext cx="3600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6"/>
              <a:endCxn id="7" idx="2"/>
            </p:cNvCxnSpPr>
            <p:nvPr/>
          </p:nvCxnSpPr>
          <p:spPr>
            <a:xfrm>
              <a:off x="1495112" y="6165304"/>
              <a:ext cx="4223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7" idx="6"/>
              <a:endCxn id="8" idx="2"/>
            </p:cNvCxnSpPr>
            <p:nvPr/>
          </p:nvCxnSpPr>
          <p:spPr>
            <a:xfrm>
              <a:off x="2205464" y="6165304"/>
              <a:ext cx="49432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8" idx="6"/>
              <a:endCxn id="9" idx="2"/>
            </p:cNvCxnSpPr>
            <p:nvPr/>
          </p:nvCxnSpPr>
          <p:spPr>
            <a:xfrm>
              <a:off x="2987824" y="6165304"/>
              <a:ext cx="43204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4807480" y="6021288"/>
            <a:ext cx="3796968" cy="288032"/>
            <a:chOff x="4807480" y="6021288"/>
            <a:chExt cx="3796968" cy="288032"/>
          </a:xfrm>
        </p:grpSpPr>
        <p:sp>
          <p:nvSpPr>
            <p:cNvPr id="10" name="Oval 9"/>
            <p:cNvSpPr/>
            <p:nvPr/>
          </p:nvSpPr>
          <p:spPr>
            <a:xfrm>
              <a:off x="5455552" y="6021288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103624" y="6021288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813976" y="6021288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596336" y="6021288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316416" y="6021288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</a:t>
              </a:r>
              <a:endParaRPr lang="en-US" dirty="0"/>
            </a:p>
          </p:txBody>
        </p:sp>
        <p:cxnSp>
          <p:nvCxnSpPr>
            <p:cNvPr id="24" name="Straight Connector 23"/>
            <p:cNvCxnSpPr>
              <a:stCxn id="10" idx="6"/>
              <a:endCxn id="11" idx="2"/>
            </p:cNvCxnSpPr>
            <p:nvPr/>
          </p:nvCxnSpPr>
          <p:spPr>
            <a:xfrm>
              <a:off x="5743584" y="6165304"/>
              <a:ext cx="3600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1" idx="6"/>
              <a:endCxn id="12" idx="2"/>
            </p:cNvCxnSpPr>
            <p:nvPr/>
          </p:nvCxnSpPr>
          <p:spPr>
            <a:xfrm>
              <a:off x="6391656" y="6165304"/>
              <a:ext cx="4223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2" idx="6"/>
              <a:endCxn id="13" idx="2"/>
            </p:cNvCxnSpPr>
            <p:nvPr/>
          </p:nvCxnSpPr>
          <p:spPr>
            <a:xfrm>
              <a:off x="7102008" y="6165304"/>
              <a:ext cx="49432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3" idx="6"/>
              <a:endCxn id="14" idx="2"/>
            </p:cNvCxnSpPr>
            <p:nvPr/>
          </p:nvCxnSpPr>
          <p:spPr>
            <a:xfrm>
              <a:off x="7884368" y="6165304"/>
              <a:ext cx="43204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4807480" y="6021288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</a:t>
              </a:r>
              <a:endParaRPr lang="en-US" dirty="0"/>
            </a:p>
          </p:txBody>
        </p:sp>
        <p:cxnSp>
          <p:nvCxnSpPr>
            <p:cNvPr id="32" name="Straight Connector 31"/>
            <p:cNvCxnSpPr>
              <a:stCxn id="31" idx="6"/>
            </p:cNvCxnSpPr>
            <p:nvPr/>
          </p:nvCxnSpPr>
          <p:spPr>
            <a:xfrm>
              <a:off x="5095512" y="6165304"/>
              <a:ext cx="3600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Freeform 32"/>
          <p:cNvSpPr/>
          <p:nvPr/>
        </p:nvSpPr>
        <p:spPr>
          <a:xfrm>
            <a:off x="758757" y="5885234"/>
            <a:ext cx="1215958" cy="165370"/>
          </a:xfrm>
          <a:custGeom>
            <a:avLst/>
            <a:gdLst>
              <a:gd name="connsiteX0" fmla="*/ 0 w 1215958"/>
              <a:gd name="connsiteY0" fmla="*/ 165370 h 165370"/>
              <a:gd name="connsiteX1" fmla="*/ 564205 w 1215958"/>
              <a:gd name="connsiteY1" fmla="*/ 0 h 165370"/>
              <a:gd name="connsiteX2" fmla="*/ 1215958 w 1215958"/>
              <a:gd name="connsiteY2" fmla="*/ 165370 h 165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5958" h="165370">
                <a:moveTo>
                  <a:pt x="0" y="165370"/>
                </a:moveTo>
                <a:cubicBezTo>
                  <a:pt x="180772" y="82685"/>
                  <a:pt x="361545" y="0"/>
                  <a:pt x="564205" y="0"/>
                </a:cubicBezTo>
                <a:cubicBezTo>
                  <a:pt x="766865" y="0"/>
                  <a:pt x="991411" y="82685"/>
                  <a:pt x="1215958" y="1653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159540" y="5884823"/>
            <a:ext cx="1342417" cy="175509"/>
          </a:xfrm>
          <a:custGeom>
            <a:avLst/>
            <a:gdLst>
              <a:gd name="connsiteX0" fmla="*/ 0 w 1342417"/>
              <a:gd name="connsiteY0" fmla="*/ 175509 h 175509"/>
              <a:gd name="connsiteX1" fmla="*/ 680937 w 1342417"/>
              <a:gd name="connsiteY1" fmla="*/ 411 h 175509"/>
              <a:gd name="connsiteX2" fmla="*/ 1342417 w 1342417"/>
              <a:gd name="connsiteY2" fmla="*/ 136598 h 17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2417" h="175509">
                <a:moveTo>
                  <a:pt x="0" y="175509"/>
                </a:moveTo>
                <a:cubicBezTo>
                  <a:pt x="228600" y="91202"/>
                  <a:pt x="457201" y="6896"/>
                  <a:pt x="680937" y="411"/>
                </a:cubicBezTo>
                <a:cubicBezTo>
                  <a:pt x="904673" y="-6074"/>
                  <a:pt x="1123545" y="65262"/>
                  <a:pt x="1342417" y="1365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5048655" y="5894708"/>
            <a:ext cx="1177047" cy="155896"/>
          </a:xfrm>
          <a:custGeom>
            <a:avLst/>
            <a:gdLst>
              <a:gd name="connsiteX0" fmla="*/ 0 w 1177047"/>
              <a:gd name="connsiteY0" fmla="*/ 155896 h 155896"/>
              <a:gd name="connsiteX1" fmla="*/ 525294 w 1177047"/>
              <a:gd name="connsiteY1" fmla="*/ 254 h 155896"/>
              <a:gd name="connsiteX2" fmla="*/ 1177047 w 1177047"/>
              <a:gd name="connsiteY2" fmla="*/ 126713 h 15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047" h="155896">
                <a:moveTo>
                  <a:pt x="0" y="155896"/>
                </a:moveTo>
                <a:cubicBezTo>
                  <a:pt x="164560" y="80507"/>
                  <a:pt x="329120" y="5118"/>
                  <a:pt x="525294" y="254"/>
                </a:cubicBezTo>
                <a:cubicBezTo>
                  <a:pt x="721469" y="-4610"/>
                  <a:pt x="949258" y="61051"/>
                  <a:pt x="1177047" y="1267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6303523" y="5865756"/>
            <a:ext cx="1391056" cy="175121"/>
          </a:xfrm>
          <a:custGeom>
            <a:avLst/>
            <a:gdLst>
              <a:gd name="connsiteX0" fmla="*/ 0 w 1391056"/>
              <a:gd name="connsiteY0" fmla="*/ 175121 h 175121"/>
              <a:gd name="connsiteX1" fmla="*/ 622571 w 1391056"/>
              <a:gd name="connsiteY1" fmla="*/ 23 h 175121"/>
              <a:gd name="connsiteX2" fmla="*/ 1391056 w 1391056"/>
              <a:gd name="connsiteY2" fmla="*/ 165393 h 17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1056" h="175121">
                <a:moveTo>
                  <a:pt x="0" y="175121"/>
                </a:moveTo>
                <a:cubicBezTo>
                  <a:pt x="195364" y="88382"/>
                  <a:pt x="390728" y="1644"/>
                  <a:pt x="622571" y="23"/>
                </a:cubicBezTo>
                <a:cubicBezTo>
                  <a:pt x="854414" y="-1598"/>
                  <a:pt x="1122735" y="81897"/>
                  <a:pt x="1391056" y="16539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7840494" y="5885126"/>
            <a:ext cx="583659" cy="155751"/>
          </a:xfrm>
          <a:custGeom>
            <a:avLst/>
            <a:gdLst>
              <a:gd name="connsiteX0" fmla="*/ 0 w 583659"/>
              <a:gd name="connsiteY0" fmla="*/ 155751 h 155751"/>
              <a:gd name="connsiteX1" fmla="*/ 223736 w 583659"/>
              <a:gd name="connsiteY1" fmla="*/ 108 h 155751"/>
              <a:gd name="connsiteX2" fmla="*/ 583659 w 583659"/>
              <a:gd name="connsiteY2" fmla="*/ 136295 h 15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659" h="155751">
                <a:moveTo>
                  <a:pt x="0" y="155751"/>
                </a:moveTo>
                <a:cubicBezTo>
                  <a:pt x="63230" y="79551"/>
                  <a:pt x="126460" y="3351"/>
                  <a:pt x="223736" y="108"/>
                </a:cubicBezTo>
                <a:cubicBezTo>
                  <a:pt x="321012" y="-3135"/>
                  <a:pt x="452335" y="66580"/>
                  <a:pt x="583659" y="1362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dirty="0" smtClean="0"/>
              <a:t>APSP in unweighted 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3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3328" y="980728"/>
                <a:ext cx="9129192" cy="576064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600" dirty="0" smtClean="0"/>
                  <a:t>Given undirected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  <m:r>
                      <a:rPr lang="en-US" sz="2600" b="0" i="1" smtClean="0">
                        <a:latin typeface="Cambria Math"/>
                      </a:rPr>
                      <m:t>=(</m:t>
                    </m:r>
                    <m:r>
                      <a:rPr lang="en-US" sz="2600" b="0" i="1" smtClean="0">
                        <a:latin typeface="Cambria Math"/>
                      </a:rPr>
                      <m:t>𝑉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𝐸</m:t>
                    </m:r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/>
                      </a:rPr>
                      <m:t>𝑉</m:t>
                    </m:r>
                    <m:r>
                      <a:rPr lang="en-US" sz="2600" b="0" i="1" dirty="0" smtClean="0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sz="2600" b="0" i="1" dirty="0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dirty="0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sz="2600" b="0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600" dirty="0" smtClean="0"/>
                  <a:t>.</a:t>
                </a:r>
              </a:p>
              <a:p>
                <a:r>
                  <a:rPr lang="en-US" sz="2600" dirty="0" smtClean="0"/>
                  <a:t>Want to compute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26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/>
                  <a:t>distance (#edges on shortest path) </a:t>
                </a:r>
                <a:r>
                  <a:rPr lang="en-US" sz="2600" dirty="0" smtClean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sz="2600" dirty="0" smtClean="0"/>
                  <a:t> time</a:t>
                </a:r>
              </a:p>
              <a:p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=(</m:t>
                    </m:r>
                    <m:r>
                      <a:rPr lang="en-US" sz="2600" b="0" i="1" smtClean="0">
                        <a:latin typeface="Cambria Math"/>
                      </a:rPr>
                      <m:t>𝑉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𝐸</m:t>
                    </m:r>
                    <m:r>
                      <a:rPr lang="en-US" sz="2600" b="0" i="1" smtClean="0">
                        <a:latin typeface="Cambria Math"/>
                      </a:rPr>
                      <m:t>′)</m:t>
                    </m:r>
                  </m:oMath>
                </a14:m>
                <a:r>
                  <a:rPr lang="en-US" sz="26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 err="1" smtClean="0"/>
                  <a:t>iff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≤2</m:t>
                    </m:r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600" dirty="0" smtClean="0"/>
                  <a:t> be </a:t>
                </a:r>
                <a:r>
                  <a:rPr lang="en-US" sz="2600" dirty="0" err="1" smtClean="0"/>
                  <a:t>adj</a:t>
                </a:r>
                <a:r>
                  <a:rPr lang="en-US" sz="2600" dirty="0" smtClean="0"/>
                  <a:t> matrices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  <m:r>
                      <a:rPr lang="en-US" sz="2600" b="0" i="1" smtClean="0">
                        <a:latin typeface="Cambria Math"/>
                      </a:rPr>
                      <m:t>′</m:t>
                    </m:r>
                  </m:oMath>
                </a14:m>
                <a:endParaRPr lang="en-US" sz="2600" dirty="0" smtClean="0"/>
              </a:p>
              <a:p>
                <a:r>
                  <a:rPr lang="en-US" sz="2600" b="0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C</m:t>
                    </m:r>
                    <m:r>
                      <a:rPr lang="en-US" sz="26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 err="1" smtClean="0"/>
                  <a:t>iff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600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600" dirty="0" smtClean="0"/>
                  <a:t>. 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6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𝑂</m:t>
                    </m:r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𝜔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time</a:t>
                </a:r>
              </a:p>
              <a:p>
                <a:r>
                  <a:rPr lang="en-US" sz="2600" dirty="0" smtClean="0"/>
                  <a:t>The </a:t>
                </a:r>
                <a:r>
                  <a:rPr lang="en-US" sz="2600" i="1" dirty="0" smtClean="0"/>
                  <a:t>diameter</a:t>
                </a:r>
                <a:r>
                  <a:rPr lang="en-US" sz="26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 is length of the longest shortest path</a:t>
                </a:r>
              </a:p>
              <a:p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𝑑𝑖𝑎𝑚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≤2</m:t>
                    </m:r>
                  </m:oMath>
                </a14:m>
                <a:r>
                  <a:rPr lang="en-US" sz="2600" dirty="0" smtClean="0"/>
                  <a:t>;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𝐷</m:t>
                    </m:r>
                    <m:r>
                      <a:rPr lang="en-US" sz="2600" b="0" i="1" smtClean="0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−</m:t>
                    </m:r>
                    <m:r>
                      <a:rPr lang="en-US" sz="26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600" dirty="0" smtClean="0"/>
                  <a:t>; </a:t>
                </a:r>
              </a:p>
              <a:p>
                <a:r>
                  <a:rPr lang="en-US" sz="2600" dirty="0" smtClean="0"/>
                  <a:t>D’ distance matrix 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sz="26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600" b="0" i="1" smtClean="0">
                        <a:latin typeface="Cambria Math"/>
                      </a:rPr>
                      <m:t>=⌈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/2⌉</m:t>
                    </m:r>
                  </m:oMath>
                </a14:m>
                <a:endParaRPr lang="en-US" sz="2600" dirty="0" smtClean="0"/>
              </a:p>
              <a:p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𝑑𝑖𝑎𝑚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600" i="1">
                        <a:latin typeface="Cambria Math"/>
                      </a:rPr>
                      <m:t>≤⌈</m:t>
                    </m:r>
                    <m:r>
                      <a:rPr lang="en-US" sz="2600" i="1">
                        <a:latin typeface="Cambria Math"/>
                      </a:rPr>
                      <m:t>𝑑𝑖𝑎𝑚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/2⌉</m:t>
                    </m:r>
                  </m:oMath>
                </a14:m>
                <a:endParaRPr lang="en-US" sz="2600" dirty="0"/>
              </a:p>
              <a:p>
                <a:r>
                  <a:rPr lang="en-US" sz="2600" dirty="0" smtClean="0"/>
                  <a:t>Idea: use recursion to shrink diameter quickly</a:t>
                </a:r>
              </a:p>
              <a:p>
                <a:r>
                  <a:rPr lang="en-US" sz="2600" dirty="0" smtClean="0"/>
                  <a:t>Need to compute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2600" dirty="0" smtClean="0"/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sz="2600" dirty="0" smtClean="0"/>
              </a:p>
              <a:p>
                <a:endParaRPr lang="en-US" sz="2600" dirty="0" smtClean="0"/>
              </a:p>
              <a:p>
                <a:endParaRPr lang="en-US" sz="2600" dirty="0" smtClean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328" y="980728"/>
                <a:ext cx="9129192" cy="5760640"/>
              </a:xfrm>
              <a:blipFill rotWithShape="0">
                <a:blip r:embed="rId2"/>
                <a:stretch>
                  <a:fillRect l="-1001" t="-1587" r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dirty="0" smtClean="0"/>
              <a:t>APSP in unweighted 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626003" cy="40455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133600"/>
            <a:ext cx="9144000" cy="17708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43608" y="2331102"/>
                <a:ext cx="360040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Compute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2600" dirty="0" smtClean="0"/>
                  <a:t> from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𝐷</m:t>
                    </m:r>
                    <m:r>
                      <a:rPr lang="en-US" sz="2600" b="0" i="1" smtClean="0">
                        <a:latin typeface="Cambria Math"/>
                      </a:rPr>
                      <m:t>′</m:t>
                    </m:r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in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𝑂</m:t>
                    </m:r>
                    <m:r>
                      <a:rPr lang="en-US" sz="26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𝜔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/>
                  <a:t> time</a:t>
                </a:r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331102"/>
                <a:ext cx="3600400" cy="1292662"/>
              </a:xfrm>
              <a:prstGeom prst="rect">
                <a:avLst/>
              </a:prstGeom>
              <a:blipFill rotWithShape="0">
                <a:blip r:embed="rId3"/>
                <a:stretch>
                  <a:fillRect l="-3046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 descr="C:\Users\jnederlo\Desktop\lecturenotes\L13\miracle_carto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14891"/>
            <a:ext cx="5256584" cy="288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4690914"/>
                <a:ext cx="6889963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𝑑𝑖𝑎𝑚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≤2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𝜔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d>
                          <m:dPr>
                            <m:begChr m:val="⌈"/>
                            <m:endChr m:val="⌉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𝑑𝑖𝑎𝑚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/2</m:t>
                            </m:r>
                          </m:e>
                        </m:d>
                      </m:e>
                    </m:d>
                    <m:r>
                      <a:rPr lang="en-US" sz="2600" b="0" i="1" smtClean="0">
                        <a:latin typeface="Cambria Math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</a:rPr>
                      <m:t>𝑂</m:t>
                    </m:r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𝑑𝑖𝑎𝑚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≤</m:t>
                    </m:r>
                    <m:r>
                      <a:rPr lang="en-US" sz="2600" b="0" i="1" smtClean="0">
                        <a:latin typeface="Cambria Math"/>
                      </a:rPr>
                      <m:t>𝑂</m:t>
                    </m:r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𝜔</m:t>
                        </m:r>
                      </m:sup>
                    </m:sSup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  </a:t>
                </a:r>
                <a:endParaRPr lang="en-US" sz="2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690914"/>
                <a:ext cx="6889963" cy="8925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744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626003" cy="40455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133600"/>
            <a:ext cx="9144000" cy="17708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43608" y="2331102"/>
                <a:ext cx="360040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Compute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2600" dirty="0" smtClean="0"/>
                  <a:t> from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𝐷</m:t>
                    </m:r>
                    <m:r>
                      <a:rPr lang="en-US" sz="2600" b="0" i="1" smtClean="0">
                        <a:latin typeface="Cambria Math"/>
                      </a:rPr>
                      <m:t>′</m:t>
                    </m:r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in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𝑂</m:t>
                    </m:r>
                    <m:r>
                      <a:rPr lang="en-US" sz="26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𝜔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/>
                  <a:t> time</a:t>
                </a:r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331102"/>
                <a:ext cx="3600400" cy="1292662"/>
              </a:xfrm>
              <a:prstGeom prst="rect">
                <a:avLst/>
              </a:prstGeom>
              <a:blipFill rotWithShape="0">
                <a:blip r:embed="rId3"/>
                <a:stretch>
                  <a:fillRect l="-3046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120067"/>
            <a:ext cx="3716742" cy="90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5536" y="4714853"/>
                <a:ext cx="7194405" cy="2170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We already noticed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sz="26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600" i="1">
                        <a:latin typeface="Cambria Math"/>
                      </a:rPr>
                      <m:t>=⌈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/2⌉</m:t>
                    </m:r>
                  </m:oMath>
                </a14:m>
                <a:r>
                  <a:rPr lang="en-US" sz="2600" dirty="0" smtClean="0"/>
                  <a:t>, or equivalently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So we only need to know the parity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600" dirty="0" smtClean="0"/>
                  <a:t>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714853"/>
                <a:ext cx="7194405" cy="2170531"/>
              </a:xfrm>
              <a:prstGeom prst="rect">
                <a:avLst/>
              </a:prstGeom>
              <a:blipFill rotWithShape="0">
                <a:blip r:embed="rId6"/>
                <a:stretch>
                  <a:fillRect l="-1356" t="-2247" r="-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97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4236632"/>
                <a:ext cx="8640960" cy="2638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So we need the parity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600" dirty="0" smtClean="0"/>
                  <a:t> for all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𝑖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sz="26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−1≤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sz="2600" dirty="0" smtClean="0"/>
                  <a:t>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6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b="0" dirty="0" smtClean="0"/>
                  <a:t>Claim: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600" dirty="0" smtClean="0"/>
                  <a:t> is even </a:t>
                </a:r>
                <a:r>
                  <a:rPr lang="en-US" sz="2600" dirty="0" err="1" smtClean="0"/>
                  <a:t>iff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6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600" b="0" i="1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600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nary>
                    <m:r>
                      <a:rPr lang="en-US" sz="2600" b="0" i="1" smtClean="0">
                        <a:latin typeface="Cambria Math"/>
                      </a:rPr>
                      <m:t>≥</m:t>
                    </m:r>
                    <m:sSubSup>
                      <m:sSub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sz="26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600" b="0" i="1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)|</m:t>
                    </m:r>
                  </m:oMath>
                </a14:m>
                <a:endParaRPr lang="en-US" sz="260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200" dirty="0" smtClean="0"/>
                  <a:t> even,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∀</m:t>
                    </m:r>
                    <m:r>
                      <a:rPr lang="en-US" sz="2200" b="0" i="1" smtClean="0">
                        <a:latin typeface="Cambria Math"/>
                      </a:rPr>
                      <m:t>𝑘</m:t>
                    </m:r>
                    <m:r>
                      <a:rPr lang="en-US" sz="2200" b="0" i="1" smtClean="0">
                        <a:latin typeface="Cambria Math"/>
                      </a:rPr>
                      <m:t>: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200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22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200" b="0" i="1" smtClean="0">
                        <a:latin typeface="Cambria Math"/>
                      </a:rPr>
                      <m:t>≥</m:t>
                    </m:r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200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2200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200" dirty="0" smtClean="0"/>
                  <a:t> 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200" i="1">
                            <a:latin typeface="Cambria Math"/>
                          </a:rPr>
                          <m:t>𝑗</m:t>
                        </m:r>
                      </m:sub>
                      <m:sup/>
                    </m:sSubSup>
                    <m:r>
                      <a:rPr lang="en-US" sz="2200" b="0" i="1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sz="2200" b="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/>
                  <a:t>odd,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∀</m:t>
                    </m:r>
                    <m:r>
                      <a:rPr lang="en-US" sz="2200" b="0" i="1" smtClean="0">
                        <a:latin typeface="Cambria Math"/>
                      </a:rPr>
                      <m:t>𝑘</m:t>
                    </m:r>
                    <m:r>
                      <a:rPr lang="en-US" sz="2200" b="0" i="1" smtClean="0">
                        <a:latin typeface="Cambria Math"/>
                      </a:rPr>
                      <m:t>: </m:t>
                    </m:r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200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22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200" b="0" i="1" smtClean="0">
                        <a:latin typeface="Cambria Math"/>
                      </a:rPr>
                      <m:t>≤</m:t>
                    </m:r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200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2200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/>
                  <a:t>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200" i="1">
                            <a:latin typeface="Cambria Math"/>
                          </a:rPr>
                          <m:t>𝑗</m:t>
                        </m:r>
                      </m:sub>
                      <m:sup/>
                    </m:sSubSup>
                    <m:r>
                      <a:rPr lang="en-US" sz="2200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2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2200" dirty="0" smtClean="0"/>
                  <a:t>;</a:t>
                </a:r>
                <a:br>
                  <a:rPr lang="en-US" sz="2200" dirty="0" smtClean="0"/>
                </a:br>
                <a:r>
                  <a:rPr lang="en-US" sz="2200" dirty="0" smtClean="0"/>
                  <a:t>moreover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𝑘𝑗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200" dirty="0" smtClean="0"/>
                  <a:t> for some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200" dirty="0" smtClean="0"/>
                  <a:t>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𝑘𝑗</m:t>
                        </m:r>
                      </m:sub>
                      <m:sup>
                        <m:r>
                          <a:rPr lang="en-US" sz="22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sz="2200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36632"/>
                <a:ext cx="8640960" cy="2638671"/>
              </a:xfrm>
              <a:prstGeom prst="rect">
                <a:avLst/>
              </a:prstGeom>
              <a:blipFill rotWithShape="0">
                <a:blip r:embed="rId2"/>
                <a:stretch>
                  <a:fillRect l="-1129" t="-1848" b="-2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8626003" cy="40455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2133600"/>
            <a:ext cx="9144000" cy="17850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43608" y="2331102"/>
                <a:ext cx="360040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Compute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2600" dirty="0" smtClean="0"/>
                  <a:t> from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𝐷</m:t>
                    </m:r>
                    <m:r>
                      <a:rPr lang="en-US" sz="2600" b="0" i="1" smtClean="0">
                        <a:latin typeface="Cambria Math"/>
                      </a:rPr>
                      <m:t>′</m:t>
                    </m:r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in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𝑂</m:t>
                    </m:r>
                    <m:r>
                      <a:rPr lang="en-US" sz="26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𝜔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/>
                  <a:t> time</a:t>
                </a:r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331102"/>
                <a:ext cx="3600400" cy="1292662"/>
              </a:xfrm>
              <a:prstGeom prst="rect">
                <a:avLst/>
              </a:prstGeom>
              <a:blipFill rotWithShape="0">
                <a:blip r:embed="rId4"/>
                <a:stretch>
                  <a:fillRect l="-3046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49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65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 smtClean="0">
                    <a:sym typeface="Symbol" panose="05050102010706020507" pitchFamily="18" charset="2"/>
                  </a:rPr>
                  <a:t>try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𝔽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dirty="0" smtClean="0">
                    <a:sym typeface="Symbol" panose="05050102010706020507" pitchFamily="18" charset="2"/>
                  </a:rPr>
                  <a:t> inputs?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 smtClean="0">
                    <a:sym typeface="Symbol" panose="05050102010706020507" pitchFamily="18" charset="2"/>
                  </a:rPr>
                  <a:t>may be exponentially many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 smtClean="0">
                    <a:sym typeface="Symbol" panose="05050102010706020507" pitchFamily="18" charset="2"/>
                  </a:rPr>
                  <a:t>multiply out symbolically, check that all coefficients are zero?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 smtClean="0">
                    <a:sym typeface="Symbol" panose="05050102010706020507" pitchFamily="18" charset="2"/>
                  </a:rPr>
                  <a:t>may be exponentially many coefficients 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 smtClean="0"/>
                  <a:t>can randomness help?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 smtClean="0"/>
                  <a:t>i.e., flip coins, allow small probability of wrong answer</a:t>
                </a:r>
              </a:p>
            </p:txBody>
          </p:sp>
        </mc:Choice>
        <mc:Fallback xmlns="">
          <p:sp>
            <p:nvSpPr>
              <p:cNvPr id="3665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Polynomial Identity Testing (PIT)</a:t>
            </a:r>
          </a:p>
        </p:txBody>
      </p:sp>
    </p:spTree>
    <p:extLst>
      <p:ext uri="{BB962C8B-B14F-4D97-AF65-F5344CB8AC3E}">
        <p14:creationId xmlns:p14="http://schemas.microsoft.com/office/powerpoint/2010/main" val="398250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4236632"/>
                <a:ext cx="8640960" cy="3111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So we need the parity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600" dirty="0" smtClean="0"/>
                  <a:t> for all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𝑖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sz="26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−1≤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6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+1</m:t>
                    </m:r>
                  </m:oMath>
                </a14:m>
                <a:r>
                  <a:rPr lang="en-US" sz="2600" dirty="0"/>
                  <a:t>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b="0" dirty="0" smtClean="0"/>
                  <a:t>Claim: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600" dirty="0" smtClean="0"/>
                  <a:t> is even </a:t>
                </a:r>
                <a:r>
                  <a:rPr lang="en-US" sz="2600" dirty="0" err="1" smtClean="0"/>
                  <a:t>iff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6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600" b="0" i="1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600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nary>
                    <m:r>
                      <a:rPr lang="en-US" sz="2600" b="0" i="1" smtClean="0">
                        <a:latin typeface="Cambria Math"/>
                      </a:rPr>
                      <m:t>≥</m:t>
                    </m:r>
                    <m:sSubSup>
                      <m:sSub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sz="26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600" b="0" i="1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)|</m:t>
                    </m:r>
                  </m:oMath>
                </a14:m>
                <a:endParaRPr lang="en-US" sz="2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We can 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sz="26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600" i="1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)|</m:t>
                    </m:r>
                  </m:oMath>
                </a14:m>
                <a:r>
                  <a:rPr lang="en-US" sz="26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600" b="0" i="1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600" dirty="0" smtClean="0"/>
                  <a:t> time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sz="2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Need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600" i="1">
                            <a:latin typeface="Cambria Math"/>
                          </a:rPr>
                          <m:t>𝑘</m:t>
                        </m:r>
                        <m:r>
                          <a:rPr lang="en-US" sz="2600" i="1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  <m:r>
                          <a:rPr lang="en-US" sz="26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600" i="1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𝑘𝑗</m:t>
                            </m:r>
                          </m:sub>
                          <m:sup>
                            <m:r>
                              <a:rPr lang="en-US" sz="2600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nary>
                  </m:oMath>
                </a14:m>
                <a:endParaRPr lang="en-US" sz="2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𝐿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𝐴𝐷</m:t>
                    </m:r>
                    <m:r>
                      <a:rPr lang="en-US" sz="26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600" dirty="0" smtClean="0"/>
                  <a:t>, so can use matrix </a:t>
                </a:r>
                <a:r>
                  <a:rPr lang="en-US" sz="2600" dirty="0" err="1" smtClean="0"/>
                  <a:t>mult</a:t>
                </a:r>
                <a:r>
                  <a:rPr lang="en-US" sz="2600" dirty="0" smtClean="0"/>
                  <a:t> again!</a:t>
                </a:r>
                <a:endParaRPr lang="en-US" sz="2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36632"/>
                <a:ext cx="8640960" cy="3111621"/>
              </a:xfrm>
              <a:prstGeom prst="rect">
                <a:avLst/>
              </a:prstGeom>
              <a:blipFill rotWithShape="0">
                <a:blip r:embed="rId2"/>
                <a:stretch>
                  <a:fillRect l="-1129" t="-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000" y="943888"/>
            <a:ext cx="805287" cy="328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8626003" cy="404555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2099223"/>
            <a:ext cx="9144000" cy="1816897"/>
            <a:chOff x="0" y="2099223"/>
            <a:chExt cx="9144000" cy="1816897"/>
          </a:xfrm>
        </p:grpSpPr>
        <p:sp>
          <p:nvSpPr>
            <p:cNvPr id="12" name="Rectangle 11"/>
            <p:cNvSpPr/>
            <p:nvPr/>
          </p:nvSpPr>
          <p:spPr>
            <a:xfrm>
              <a:off x="0" y="2099223"/>
              <a:ext cx="9144000" cy="181689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043608" y="2331102"/>
                  <a:ext cx="3600400" cy="12926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dirty="0" smtClean="0"/>
                    <a:t>Compute </a:t>
                  </a:r>
                  <a14:m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𝐷</m:t>
                      </m:r>
                    </m:oMath>
                  </a14:m>
                  <a:r>
                    <a:rPr lang="en-US" sz="2600" dirty="0" smtClean="0"/>
                    <a:t> from </a:t>
                  </a:r>
                  <a14:m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𝐷</m:t>
                      </m:r>
                      <m:r>
                        <a:rPr lang="en-US" sz="2600" b="0" i="1" smtClean="0">
                          <a:latin typeface="Cambria Math"/>
                        </a:rPr>
                        <m:t>′</m:t>
                      </m:r>
                    </m:oMath>
                  </a14:m>
                  <a:endParaRPr lang="en-US" sz="2600" dirty="0" smtClean="0"/>
                </a:p>
                <a:p>
                  <a:r>
                    <a:rPr lang="en-US" sz="2600" dirty="0" smtClean="0"/>
                    <a:t>in </a:t>
                  </a:r>
                  <a14:m>
                    <m:oMath xmlns:m="http://schemas.openxmlformats.org/officeDocument/2006/math">
                      <m:r>
                        <a:rPr lang="en-US" sz="2600" i="1">
                          <a:latin typeface="Cambria Math"/>
                        </a:rPr>
                        <m:t>𝑂</m:t>
                      </m:r>
                      <m:r>
                        <a:rPr lang="en-US" sz="2600" i="1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</a:rPr>
                            <m:t>𝜔</m:t>
                          </m:r>
                        </m:sup>
                      </m:sSup>
                      <m:r>
                        <a:rPr lang="en-US" sz="2600" i="1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600" dirty="0"/>
                    <a:t> time</a:t>
                  </a:r>
                </a:p>
                <a:p>
                  <a:endParaRPr lang="en-US" sz="26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331102"/>
                  <a:ext cx="3600400" cy="129266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046" t="-37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0720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Boolean Matrix </a:t>
            </a:r>
            <a:r>
              <a:rPr lang="en-US" dirty="0" smtClean="0"/>
              <a:t>Product and Witnesses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6068" y="692696"/>
                <a:ext cx="9108504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𝐵</m:t>
                    </m:r>
                    <m:r>
                      <a:rPr lang="en-US" sz="2600" b="0" i="1" smtClean="0">
                        <a:latin typeface="Cambria Math"/>
                      </a:rPr>
                      <m:t>∈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/>
                      </a:rPr>
                      <m:t>{</m:t>
                    </m:r>
                    <m:r>
                      <a:rPr lang="en-US" sz="2600" b="0" i="1" smtClean="0">
                        <a:latin typeface="Cambria Math"/>
                      </a:rPr>
                      <m:t>0,1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600" b="0" i="1" smtClean="0"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⊙</m:t>
                    </m:r>
                    <m:r>
                      <a:rPr lang="en-US" sz="26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600" dirty="0" smtClean="0"/>
                  <a:t> :=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6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⋁"/>
                        <m:supHide m:val="on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𝑖𝑘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∧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𝑘𝑗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Can be computed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</a:rPr>
                          <m:t>C</m:t>
                        </m:r>
                      </m:e>
                      <m:sup>
                        <m:r>
                          <a:rPr lang="en-US" sz="2600" b="0" i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600" b="0" i="0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2600" dirty="0" smtClean="0"/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 err="1" smtClean="0"/>
                  <a:t>iff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&gt;0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dirty="0" smtClean="0"/>
                  <a:t>We would also like to have a </a:t>
                </a:r>
                <a:r>
                  <a:rPr lang="en-US" sz="2600" i="1" dirty="0" smtClean="0"/>
                  <a:t>witness</a:t>
                </a:r>
                <a:r>
                  <a:rPr lang="en-US" sz="2600" dirty="0" smtClean="0"/>
                  <a:t> ready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600" dirty="0" smtClean="0"/>
                  <a:t>, i.e. an integer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𝑖𝑘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∧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𝑘𝑗</m:t>
                        </m:r>
                      </m:sub>
                    </m:sSub>
                  </m:oMath>
                </a14:m>
                <a:endParaRPr lang="en-US" sz="2600" dirty="0" smtClean="0"/>
              </a:p>
              <a:p>
                <a:pPr lvl="1"/>
                <a:r>
                  <a:rPr lang="en-US" sz="2200" dirty="0"/>
                  <a:t>The </a:t>
                </a:r>
                <a:r>
                  <a:rPr lang="en-US" sz="2200" i="1" dirty="0"/>
                  <a:t>witness matrix</a:t>
                </a:r>
                <a:r>
                  <a:rPr lang="en-US" sz="22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</m:t>
                    </m:r>
                    <m:r>
                      <a:rPr lang="en-US" sz="2400" i="1">
                        <a:latin typeface="Cambria Math"/>
                      </a:rPr>
                      <m:t>⊙</m:t>
                    </m:r>
                    <m:r>
                      <a:rPr lang="en-US" sz="2400" i="1">
                        <a:latin typeface="Cambria Math"/>
                      </a:rPr>
                      <m:t>𝐵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2200" dirty="0"/>
                  <a:t> is the matrix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𝑊</m:t>
                    </m:r>
                  </m:oMath>
                </a14:m>
                <a:r>
                  <a:rPr lang="en-US" sz="2200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200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200" dirty="0"/>
                  <a:t> is a witness for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𝑖𝑗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/>
                  <a:t>otherwise </a:t>
                </a:r>
                <a:endParaRPr lang="en-US" sz="2200" dirty="0"/>
              </a:p>
              <a:p>
                <a:pPr marL="0" indent="0"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6068" y="692696"/>
                <a:ext cx="9108504" cy="4525963"/>
              </a:xfrm>
              <a:blipFill rotWithShape="0">
                <a:blip r:embed="rId2"/>
                <a:stretch>
                  <a:fillRect l="-1004" t="-1213" r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2627784" y="4239096"/>
          <a:ext cx="1800200" cy="18542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0040"/>
                <a:gridCol w="360040"/>
                <a:gridCol w="360040"/>
                <a:gridCol w="360040"/>
                <a:gridCol w="3600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>
            <p:extLst/>
          </p:nvPr>
        </p:nvGraphicFramePr>
        <p:xfrm>
          <a:off x="4572000" y="4239096"/>
          <a:ext cx="1800200" cy="18542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0040"/>
                <a:gridCol w="360040"/>
                <a:gridCol w="360040"/>
                <a:gridCol w="360040"/>
                <a:gridCol w="3600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>
            <p:extLst/>
          </p:nvPr>
        </p:nvGraphicFramePr>
        <p:xfrm>
          <a:off x="6804248" y="4239096"/>
          <a:ext cx="1800200" cy="18542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0040"/>
                <a:gridCol w="360040"/>
                <a:gridCol w="360040"/>
                <a:gridCol w="360040"/>
                <a:gridCol w="3600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127088" y="6095037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088" y="6095037"/>
                <a:ext cx="585097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047916" y="6095037"/>
                <a:ext cx="6042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916" y="6095037"/>
                <a:ext cx="604204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966755" y="6093296"/>
                <a:ext cx="15656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/>
                        </a:rPr>
                        <m:t>𝐴</m:t>
                      </m:r>
                      <m:r>
                        <a:rPr lang="en-US" sz="3600" b="0" i="1" dirty="0" smtClean="0">
                          <a:latin typeface="Cambria Math"/>
                        </a:rPr>
                        <m:t>⊙</m:t>
                      </m:r>
                      <m:r>
                        <a:rPr lang="en-US" sz="360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755" y="6093296"/>
                <a:ext cx="1565685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527344" y="4239096"/>
            <a:ext cx="812408" cy="2502272"/>
            <a:chOff x="1527344" y="4239096"/>
            <a:chExt cx="812408" cy="2502272"/>
          </a:xfrm>
        </p:grpSpPr>
        <p:sp>
          <p:nvSpPr>
            <p:cNvPr id="34" name="Oval 33"/>
            <p:cNvSpPr/>
            <p:nvPr/>
          </p:nvSpPr>
          <p:spPr>
            <a:xfrm>
              <a:off x="2051720" y="567925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2051720" y="531921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2051720" y="495917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2051720" y="459913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2051720" y="423909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53" name="Straight Connector 52"/>
            <p:cNvCxnSpPr>
              <a:stCxn id="33" idx="6"/>
              <a:endCxn id="37" idx="2"/>
            </p:cNvCxnSpPr>
            <p:nvPr/>
          </p:nvCxnSpPr>
          <p:spPr>
            <a:xfrm>
              <a:off x="1547664" y="4383112"/>
              <a:ext cx="504056" cy="3600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33" idx="6"/>
              <a:endCxn id="38" idx="2"/>
            </p:cNvCxnSpPr>
            <p:nvPr/>
          </p:nvCxnSpPr>
          <p:spPr>
            <a:xfrm>
              <a:off x="1547664" y="4383112"/>
              <a:ext cx="50405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32" idx="6"/>
              <a:endCxn id="36" idx="2"/>
            </p:cNvCxnSpPr>
            <p:nvPr/>
          </p:nvCxnSpPr>
          <p:spPr>
            <a:xfrm>
              <a:off x="1547664" y="4743152"/>
              <a:ext cx="504056" cy="3600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31" idx="6"/>
            </p:cNvCxnSpPr>
            <p:nvPr/>
          </p:nvCxnSpPr>
          <p:spPr>
            <a:xfrm flipV="1">
              <a:off x="1547664" y="4743152"/>
              <a:ext cx="504056" cy="3600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30" idx="6"/>
              <a:endCxn id="35" idx="2"/>
            </p:cNvCxnSpPr>
            <p:nvPr/>
          </p:nvCxnSpPr>
          <p:spPr>
            <a:xfrm>
              <a:off x="1547664" y="5463232"/>
              <a:ext cx="50405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29" idx="6"/>
              <a:endCxn id="35" idx="2"/>
            </p:cNvCxnSpPr>
            <p:nvPr/>
          </p:nvCxnSpPr>
          <p:spPr>
            <a:xfrm flipV="1">
              <a:off x="1547664" y="5463232"/>
              <a:ext cx="504056" cy="3600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29" idx="6"/>
              <a:endCxn id="34" idx="2"/>
            </p:cNvCxnSpPr>
            <p:nvPr/>
          </p:nvCxnSpPr>
          <p:spPr>
            <a:xfrm>
              <a:off x="1547664" y="5823272"/>
              <a:ext cx="50405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1527344" y="6095037"/>
                  <a:ext cx="60420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344" y="6095037"/>
                  <a:ext cx="604204" cy="64633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539552" y="4239096"/>
            <a:ext cx="1008112" cy="2502272"/>
            <a:chOff x="539552" y="4239096"/>
            <a:chExt cx="1008112" cy="2502272"/>
          </a:xfrm>
        </p:grpSpPr>
        <p:sp>
          <p:nvSpPr>
            <p:cNvPr id="24" name="Oval 23"/>
            <p:cNvSpPr/>
            <p:nvPr/>
          </p:nvSpPr>
          <p:spPr>
            <a:xfrm>
              <a:off x="539552" y="423909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539552" y="459913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539552" y="495917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539552" y="531921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539552" y="567925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1259632" y="567925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1259632" y="531921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1259632" y="495917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1259632" y="459913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1259632" y="423909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41" name="Straight Connector 40"/>
            <p:cNvCxnSpPr>
              <a:stCxn id="24" idx="6"/>
              <a:endCxn id="33" idx="2"/>
            </p:cNvCxnSpPr>
            <p:nvPr/>
          </p:nvCxnSpPr>
          <p:spPr>
            <a:xfrm>
              <a:off x="827584" y="4383112"/>
              <a:ext cx="43204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5" idx="6"/>
              <a:endCxn id="31" idx="2"/>
            </p:cNvCxnSpPr>
            <p:nvPr/>
          </p:nvCxnSpPr>
          <p:spPr>
            <a:xfrm>
              <a:off x="827584" y="4743152"/>
              <a:ext cx="432048" cy="3600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7" idx="6"/>
              <a:endCxn id="32" idx="2"/>
            </p:cNvCxnSpPr>
            <p:nvPr/>
          </p:nvCxnSpPr>
          <p:spPr>
            <a:xfrm flipV="1">
              <a:off x="827584" y="4743152"/>
              <a:ext cx="432048" cy="7200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8" idx="6"/>
              <a:endCxn id="30" idx="2"/>
            </p:cNvCxnSpPr>
            <p:nvPr/>
          </p:nvCxnSpPr>
          <p:spPr>
            <a:xfrm flipV="1">
              <a:off x="827584" y="5463232"/>
              <a:ext cx="432048" cy="3600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6" idx="6"/>
              <a:endCxn id="31" idx="2"/>
            </p:cNvCxnSpPr>
            <p:nvPr/>
          </p:nvCxnSpPr>
          <p:spPr>
            <a:xfrm>
              <a:off x="827584" y="5103192"/>
              <a:ext cx="43204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6" idx="6"/>
              <a:endCxn id="29" idx="2"/>
            </p:cNvCxnSpPr>
            <p:nvPr/>
          </p:nvCxnSpPr>
          <p:spPr>
            <a:xfrm>
              <a:off x="827584" y="5103192"/>
              <a:ext cx="432048" cy="7200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796411" y="6095037"/>
                  <a:ext cx="58509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411" y="6095037"/>
                  <a:ext cx="585097" cy="64633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Connector 76"/>
            <p:cNvCxnSpPr/>
            <p:nvPr/>
          </p:nvCxnSpPr>
          <p:spPr>
            <a:xfrm>
              <a:off x="785403" y="4484947"/>
              <a:ext cx="516410" cy="5164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191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650184" y="5992832"/>
                <a:ext cx="2238241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/>
                  <a:t>Witness Matrix</a:t>
                </a:r>
                <a:br>
                  <a:rPr lang="en-US" sz="2600" dirty="0" smtClean="0"/>
                </a:br>
                <a:r>
                  <a:rPr lang="en-US" sz="26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⊙</m:t>
                    </m:r>
                    <m:r>
                      <a:rPr lang="en-US" sz="2600" b="0" i="1" smtClean="0">
                        <a:latin typeface="Cambria Math"/>
                      </a:rPr>
                      <m:t>𝐵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184" y="5992832"/>
                <a:ext cx="2238241" cy="892552"/>
              </a:xfrm>
              <a:prstGeom prst="rect">
                <a:avLst/>
              </a:prstGeom>
              <a:blipFill rotWithShape="0">
                <a:blip r:embed="rId2"/>
                <a:stretch>
                  <a:fillRect l="-4905" t="-5479" r="-3815" b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Boolean Matrix </a:t>
            </a:r>
            <a:r>
              <a:rPr lang="en-US" dirty="0" smtClean="0"/>
              <a:t>Product and Witnesses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6068" y="692696"/>
                <a:ext cx="9108504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𝐵</m:t>
                    </m:r>
                    <m:r>
                      <a:rPr lang="en-US" sz="2600" b="0" i="1" smtClean="0">
                        <a:latin typeface="Cambria Math"/>
                      </a:rPr>
                      <m:t>∈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/>
                      </a:rPr>
                      <m:t>{</m:t>
                    </m:r>
                    <m:r>
                      <a:rPr lang="en-US" sz="2600" b="0" i="1" smtClean="0">
                        <a:latin typeface="Cambria Math"/>
                      </a:rPr>
                      <m:t>0,1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600" b="0" i="1" smtClean="0"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⊙</m:t>
                    </m:r>
                    <m:r>
                      <a:rPr lang="en-US" sz="26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600" dirty="0" smtClean="0"/>
                  <a:t> :=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6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⋁"/>
                        <m:supHide m:val="on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𝑖𝑘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∧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𝑘𝑗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Can be computed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</a:rPr>
                          <m:t>C</m:t>
                        </m:r>
                      </m:e>
                      <m:sup>
                        <m:r>
                          <a:rPr lang="en-US" sz="2600" b="0" i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600" b="0" i="0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2600" dirty="0" smtClean="0"/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 err="1" smtClean="0"/>
                  <a:t>iff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&gt;0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dirty="0" smtClean="0"/>
                  <a:t>We would also like to have a </a:t>
                </a:r>
                <a:r>
                  <a:rPr lang="en-US" sz="2600" i="1" dirty="0" smtClean="0"/>
                  <a:t>witness</a:t>
                </a:r>
                <a:r>
                  <a:rPr lang="en-US" sz="2600" dirty="0" smtClean="0"/>
                  <a:t> ready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600" dirty="0" smtClean="0"/>
                  <a:t>, i.e. an integer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𝑖𝑘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∧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𝑘𝑗</m:t>
                        </m:r>
                      </m:sub>
                    </m:sSub>
                  </m:oMath>
                </a14:m>
                <a:endParaRPr lang="en-US" sz="2600" dirty="0" smtClean="0"/>
              </a:p>
              <a:p>
                <a:pPr lvl="1"/>
                <a:r>
                  <a:rPr lang="en-US" sz="2200" dirty="0" smtClean="0"/>
                  <a:t>The </a:t>
                </a:r>
                <a:r>
                  <a:rPr lang="en-US" sz="2200" i="1" dirty="0" smtClean="0"/>
                  <a:t>witness matrix</a:t>
                </a:r>
                <a:r>
                  <a:rPr lang="en-US" sz="22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</m:t>
                    </m:r>
                    <m:r>
                      <a:rPr lang="en-US" sz="2400" i="1">
                        <a:latin typeface="Cambria Math"/>
                      </a:rPr>
                      <m:t>⊙</m:t>
                    </m:r>
                    <m:r>
                      <a:rPr lang="en-US" sz="2400" i="1">
                        <a:latin typeface="Cambria Math"/>
                      </a:rPr>
                      <m:t>𝐵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200" dirty="0" smtClean="0"/>
                  <a:t> is the matrix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𝑊</m:t>
                    </m:r>
                  </m:oMath>
                </a14:m>
                <a:r>
                  <a:rPr lang="en-US" sz="2200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200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2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200" dirty="0" smtClean="0"/>
                  <a:t> is a witness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𝑖𝑗</m:t>
                    </m:r>
                  </m:oMath>
                </a14:m>
                <a:r>
                  <a:rPr lang="en-US" sz="2200" dirty="0" smtClean="0"/>
                  <a:t> otherwise </a:t>
                </a:r>
              </a:p>
              <a:p>
                <a:r>
                  <a:rPr lang="en-US" sz="2600" dirty="0" err="1" smtClean="0"/>
                  <a:t>Obs</a:t>
                </a:r>
                <a:r>
                  <a:rPr lang="en-US" sz="2600" dirty="0" smtClean="0"/>
                  <a:t>: if unique witness exists, can use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n-US" sz="26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600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𝑗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sz="2600" dirty="0" smtClean="0"/>
              </a:p>
              <a:p>
                <a:pPr marL="0" indent="0"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6068" y="692696"/>
                <a:ext cx="9108504" cy="4525963"/>
              </a:xfrm>
              <a:blipFill rotWithShape="0">
                <a:blip r:embed="rId3"/>
                <a:stretch>
                  <a:fillRect l="-1004" t="-1213" r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539552" y="423909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39552" y="459913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39552" y="495917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39552" y="531921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39552" y="567925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1259632" y="567925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1259632" y="531921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259632" y="495917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259632" y="459913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1259632" y="423909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2051720" y="567925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051720" y="531921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051720" y="495917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2051720" y="459913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2051720" y="423909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2627784" y="4239096"/>
          <a:ext cx="1800200" cy="18542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0040"/>
                <a:gridCol w="360040"/>
                <a:gridCol w="360040"/>
                <a:gridCol w="360040"/>
                <a:gridCol w="3600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1" name="Straight Connector 40"/>
          <p:cNvCxnSpPr>
            <a:stCxn id="24" idx="6"/>
            <a:endCxn id="33" idx="2"/>
          </p:cNvCxnSpPr>
          <p:nvPr/>
        </p:nvCxnSpPr>
        <p:spPr>
          <a:xfrm>
            <a:off x="827584" y="4383112"/>
            <a:ext cx="4320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5" idx="6"/>
            <a:endCxn id="31" idx="2"/>
          </p:cNvCxnSpPr>
          <p:nvPr/>
        </p:nvCxnSpPr>
        <p:spPr>
          <a:xfrm>
            <a:off x="827584" y="4743152"/>
            <a:ext cx="432048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7" idx="6"/>
            <a:endCxn id="32" idx="2"/>
          </p:cNvCxnSpPr>
          <p:nvPr/>
        </p:nvCxnSpPr>
        <p:spPr>
          <a:xfrm flipV="1">
            <a:off x="827584" y="4743152"/>
            <a:ext cx="432048" cy="72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8" idx="6"/>
            <a:endCxn id="30" idx="2"/>
          </p:cNvCxnSpPr>
          <p:nvPr/>
        </p:nvCxnSpPr>
        <p:spPr>
          <a:xfrm flipV="1">
            <a:off x="827584" y="5463232"/>
            <a:ext cx="432048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6" idx="6"/>
            <a:endCxn id="31" idx="2"/>
          </p:cNvCxnSpPr>
          <p:nvPr/>
        </p:nvCxnSpPr>
        <p:spPr>
          <a:xfrm>
            <a:off x="827584" y="5103192"/>
            <a:ext cx="4320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6" idx="6"/>
            <a:endCxn id="29" idx="2"/>
          </p:cNvCxnSpPr>
          <p:nvPr/>
        </p:nvCxnSpPr>
        <p:spPr>
          <a:xfrm>
            <a:off x="827584" y="5103192"/>
            <a:ext cx="432048" cy="72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3" idx="6"/>
            <a:endCxn id="37" idx="2"/>
          </p:cNvCxnSpPr>
          <p:nvPr/>
        </p:nvCxnSpPr>
        <p:spPr>
          <a:xfrm>
            <a:off x="1547664" y="4383112"/>
            <a:ext cx="504056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3" idx="6"/>
            <a:endCxn id="38" idx="2"/>
          </p:cNvCxnSpPr>
          <p:nvPr/>
        </p:nvCxnSpPr>
        <p:spPr>
          <a:xfrm>
            <a:off x="1547664" y="4383112"/>
            <a:ext cx="5040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2" idx="6"/>
            <a:endCxn id="36" idx="2"/>
          </p:cNvCxnSpPr>
          <p:nvPr/>
        </p:nvCxnSpPr>
        <p:spPr>
          <a:xfrm>
            <a:off x="1547664" y="4743152"/>
            <a:ext cx="504056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1" idx="6"/>
          </p:cNvCxnSpPr>
          <p:nvPr/>
        </p:nvCxnSpPr>
        <p:spPr>
          <a:xfrm flipV="1">
            <a:off x="1547664" y="4743152"/>
            <a:ext cx="504056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30" idx="6"/>
            <a:endCxn id="35" idx="2"/>
          </p:cNvCxnSpPr>
          <p:nvPr/>
        </p:nvCxnSpPr>
        <p:spPr>
          <a:xfrm>
            <a:off x="1547664" y="5463232"/>
            <a:ext cx="5040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9" idx="6"/>
            <a:endCxn id="35" idx="2"/>
          </p:cNvCxnSpPr>
          <p:nvPr/>
        </p:nvCxnSpPr>
        <p:spPr>
          <a:xfrm flipV="1">
            <a:off x="1547664" y="5463232"/>
            <a:ext cx="504056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29" idx="6"/>
            <a:endCxn id="34" idx="2"/>
          </p:cNvCxnSpPr>
          <p:nvPr/>
        </p:nvCxnSpPr>
        <p:spPr>
          <a:xfrm>
            <a:off x="1547664" y="5823272"/>
            <a:ext cx="5040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9" name="Table 68"/>
          <p:cNvGraphicFramePr>
            <a:graphicFrameLocks noGrp="1"/>
          </p:cNvGraphicFramePr>
          <p:nvPr>
            <p:extLst/>
          </p:nvPr>
        </p:nvGraphicFramePr>
        <p:xfrm>
          <a:off x="4572000" y="4239096"/>
          <a:ext cx="1800200" cy="18542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0040"/>
                <a:gridCol w="360040"/>
                <a:gridCol w="360040"/>
                <a:gridCol w="360040"/>
                <a:gridCol w="3600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>
            <p:extLst/>
          </p:nvPr>
        </p:nvGraphicFramePr>
        <p:xfrm>
          <a:off x="6804248" y="4239096"/>
          <a:ext cx="1800200" cy="18542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0040"/>
                <a:gridCol w="360040"/>
                <a:gridCol w="360040"/>
                <a:gridCol w="360040"/>
                <a:gridCol w="3600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>
            <p:extLst/>
          </p:nvPr>
        </p:nvGraphicFramePr>
        <p:xfrm>
          <a:off x="6804248" y="4239096"/>
          <a:ext cx="1800200" cy="18542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0040"/>
                <a:gridCol w="360040"/>
                <a:gridCol w="360040"/>
                <a:gridCol w="360040"/>
                <a:gridCol w="3600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796411" y="6095037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11" y="6095037"/>
                <a:ext cx="58509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527344" y="6095037"/>
                <a:ext cx="6042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344" y="6095037"/>
                <a:ext cx="604204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127088" y="6095037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088" y="6095037"/>
                <a:ext cx="585097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047916" y="6095037"/>
                <a:ext cx="6042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916" y="6095037"/>
                <a:ext cx="604204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Connector 76"/>
          <p:cNvCxnSpPr/>
          <p:nvPr/>
        </p:nvCxnSpPr>
        <p:spPr>
          <a:xfrm>
            <a:off x="785403" y="4484947"/>
            <a:ext cx="516410" cy="5164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89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650184" y="5992832"/>
                <a:ext cx="2238241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/>
                  <a:t>Witness Matrix</a:t>
                </a:r>
                <a:br>
                  <a:rPr lang="en-US" sz="2600" dirty="0" smtClean="0"/>
                </a:br>
                <a:r>
                  <a:rPr lang="en-US" sz="26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⊙</m:t>
                    </m:r>
                    <m:r>
                      <a:rPr lang="en-US" sz="2600" b="0" i="1" smtClean="0">
                        <a:latin typeface="Cambria Math"/>
                      </a:rPr>
                      <m:t>𝐵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184" y="5992832"/>
                <a:ext cx="2238241" cy="892552"/>
              </a:xfrm>
              <a:prstGeom prst="rect">
                <a:avLst/>
              </a:prstGeom>
              <a:blipFill rotWithShape="0">
                <a:blip r:embed="rId2"/>
                <a:stretch>
                  <a:fillRect l="-4905" t="-5479" r="-3815" b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6068" y="692696"/>
                <a:ext cx="9108504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𝐵</m:t>
                    </m:r>
                    <m:r>
                      <a:rPr lang="en-US" sz="2600" b="0" i="1" smtClean="0">
                        <a:latin typeface="Cambria Math"/>
                      </a:rPr>
                      <m:t>∈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/>
                      </a:rPr>
                      <m:t>{</m:t>
                    </m:r>
                    <m:r>
                      <a:rPr lang="en-US" sz="2600" b="0" i="1" smtClean="0">
                        <a:latin typeface="Cambria Math"/>
                      </a:rPr>
                      <m:t>0,1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600" b="0" i="1" smtClean="0"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⊙</m:t>
                    </m:r>
                    <m:r>
                      <a:rPr lang="en-US" sz="26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600" dirty="0" smtClean="0"/>
                  <a:t> :=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6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⋁"/>
                        <m:supHide m:val="on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𝑖𝑘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∧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𝑘𝑗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Can be computed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</a:rPr>
                          <m:t>C</m:t>
                        </m:r>
                      </m:e>
                      <m:sup>
                        <m:r>
                          <a:rPr lang="en-US" sz="2600" b="0" i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600" b="0" i="0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2600" dirty="0" smtClean="0"/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 err="1" smtClean="0"/>
                  <a:t>iff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&gt;0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dirty="0"/>
                  <a:t>We would also like to have a </a:t>
                </a:r>
                <a:r>
                  <a:rPr lang="en-US" sz="2600" i="1" dirty="0"/>
                  <a:t>witness</a:t>
                </a:r>
                <a:r>
                  <a:rPr lang="en-US" sz="2600" dirty="0"/>
                  <a:t> ready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2600" dirty="0"/>
                  <a:t>, i.e. an integer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𝑖𝑘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∧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𝑘𝑗</m:t>
                        </m:r>
                      </m:sub>
                    </m:sSub>
                  </m:oMath>
                </a14:m>
                <a:endParaRPr lang="en-US" sz="2600" dirty="0"/>
              </a:p>
              <a:p>
                <a:pPr lvl="1"/>
                <a:r>
                  <a:rPr lang="en-US" sz="2200" dirty="0" smtClean="0"/>
                  <a:t>The </a:t>
                </a:r>
                <a:r>
                  <a:rPr lang="en-US" sz="2200" i="1" dirty="0" smtClean="0"/>
                  <a:t>witness matrix</a:t>
                </a:r>
                <a:r>
                  <a:rPr lang="en-US" sz="22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</m:t>
                    </m:r>
                    <m:r>
                      <a:rPr lang="en-US" sz="2400" i="1">
                        <a:latin typeface="Cambria Math"/>
                      </a:rPr>
                      <m:t>⊙</m:t>
                    </m:r>
                    <m:r>
                      <a:rPr lang="en-US" sz="2400" i="1">
                        <a:latin typeface="Cambria Math"/>
                      </a:rPr>
                      <m:t>𝐵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200" dirty="0" smtClean="0"/>
                  <a:t> is the matrix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sz="2200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200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2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200" dirty="0" smtClean="0"/>
                  <a:t> is a witness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𝑖𝑗</m:t>
                    </m:r>
                  </m:oMath>
                </a14:m>
                <a:r>
                  <a:rPr lang="en-US" sz="2200" dirty="0" smtClean="0"/>
                  <a:t> otherwise </a:t>
                </a:r>
              </a:p>
              <a:p>
                <a:r>
                  <a:rPr lang="en-US" sz="2600" dirty="0" err="1" smtClean="0"/>
                  <a:t>Obs</a:t>
                </a:r>
                <a:r>
                  <a:rPr lang="en-US" sz="2600" dirty="0" smtClean="0"/>
                  <a:t>: if unique witness exists, can use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n-US" sz="26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600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𝑗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sz="2600" dirty="0" smtClean="0"/>
              </a:p>
              <a:p>
                <a:pPr marL="0" indent="0"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4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6068" y="692696"/>
                <a:ext cx="9108504" cy="4525963"/>
              </a:xfrm>
              <a:blipFill rotWithShape="0">
                <a:blip r:embed="rId3"/>
                <a:stretch>
                  <a:fillRect l="-1004" t="-1213" r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Boolean Matrix </a:t>
            </a:r>
            <a:r>
              <a:rPr lang="en-US" dirty="0" smtClean="0"/>
              <a:t>Product and Witnesses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39552" y="423909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39552" y="459913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39552" y="495917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39552" y="531921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39552" y="567925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1259632" y="567925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1259632" y="531921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259632" y="495917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259632" y="459913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1259632" y="423909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2051720" y="567925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051720" y="531921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051720" y="495917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2051720" y="459913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2051720" y="423909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2627784" y="4239096"/>
          <a:ext cx="1800200" cy="18542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0040"/>
                <a:gridCol w="360040"/>
                <a:gridCol w="360040"/>
                <a:gridCol w="360040"/>
                <a:gridCol w="3600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1" name="Straight Connector 40"/>
          <p:cNvCxnSpPr>
            <a:stCxn id="24" idx="6"/>
            <a:endCxn id="33" idx="2"/>
          </p:cNvCxnSpPr>
          <p:nvPr/>
        </p:nvCxnSpPr>
        <p:spPr>
          <a:xfrm>
            <a:off x="827584" y="4383112"/>
            <a:ext cx="4320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5" idx="6"/>
            <a:endCxn id="31" idx="2"/>
          </p:cNvCxnSpPr>
          <p:nvPr/>
        </p:nvCxnSpPr>
        <p:spPr>
          <a:xfrm>
            <a:off x="827584" y="4743152"/>
            <a:ext cx="432048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7" idx="6"/>
            <a:endCxn id="32" idx="2"/>
          </p:cNvCxnSpPr>
          <p:nvPr/>
        </p:nvCxnSpPr>
        <p:spPr>
          <a:xfrm flipV="1">
            <a:off x="827584" y="4743152"/>
            <a:ext cx="432048" cy="72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8" idx="6"/>
            <a:endCxn id="30" idx="2"/>
          </p:cNvCxnSpPr>
          <p:nvPr/>
        </p:nvCxnSpPr>
        <p:spPr>
          <a:xfrm flipV="1">
            <a:off x="827584" y="5463232"/>
            <a:ext cx="432048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6" idx="6"/>
            <a:endCxn id="31" idx="2"/>
          </p:cNvCxnSpPr>
          <p:nvPr/>
        </p:nvCxnSpPr>
        <p:spPr>
          <a:xfrm>
            <a:off x="827584" y="5103192"/>
            <a:ext cx="4320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6" idx="6"/>
            <a:endCxn id="29" idx="2"/>
          </p:cNvCxnSpPr>
          <p:nvPr/>
        </p:nvCxnSpPr>
        <p:spPr>
          <a:xfrm>
            <a:off x="827584" y="5103192"/>
            <a:ext cx="432048" cy="72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3" idx="6"/>
            <a:endCxn id="37" idx="2"/>
          </p:cNvCxnSpPr>
          <p:nvPr/>
        </p:nvCxnSpPr>
        <p:spPr>
          <a:xfrm>
            <a:off x="1547664" y="4383112"/>
            <a:ext cx="504056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3" idx="6"/>
            <a:endCxn id="38" idx="2"/>
          </p:cNvCxnSpPr>
          <p:nvPr/>
        </p:nvCxnSpPr>
        <p:spPr>
          <a:xfrm>
            <a:off x="1547664" y="4383112"/>
            <a:ext cx="5040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2" idx="6"/>
            <a:endCxn id="36" idx="2"/>
          </p:cNvCxnSpPr>
          <p:nvPr/>
        </p:nvCxnSpPr>
        <p:spPr>
          <a:xfrm>
            <a:off x="1547664" y="4743152"/>
            <a:ext cx="504056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1" idx="6"/>
          </p:cNvCxnSpPr>
          <p:nvPr/>
        </p:nvCxnSpPr>
        <p:spPr>
          <a:xfrm flipV="1">
            <a:off x="1547664" y="4743152"/>
            <a:ext cx="504056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30" idx="6"/>
            <a:endCxn id="35" idx="2"/>
          </p:cNvCxnSpPr>
          <p:nvPr/>
        </p:nvCxnSpPr>
        <p:spPr>
          <a:xfrm>
            <a:off x="1547664" y="5463232"/>
            <a:ext cx="5040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9" idx="6"/>
            <a:endCxn id="35" idx="2"/>
          </p:cNvCxnSpPr>
          <p:nvPr/>
        </p:nvCxnSpPr>
        <p:spPr>
          <a:xfrm flipV="1">
            <a:off x="1547664" y="5463232"/>
            <a:ext cx="504056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29" idx="6"/>
            <a:endCxn id="34" idx="2"/>
          </p:cNvCxnSpPr>
          <p:nvPr/>
        </p:nvCxnSpPr>
        <p:spPr>
          <a:xfrm>
            <a:off x="1547664" y="5823272"/>
            <a:ext cx="5040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9" name="Table 68"/>
          <p:cNvGraphicFramePr>
            <a:graphicFrameLocks noGrp="1"/>
          </p:cNvGraphicFramePr>
          <p:nvPr>
            <p:extLst/>
          </p:nvPr>
        </p:nvGraphicFramePr>
        <p:xfrm>
          <a:off x="4572000" y="4239096"/>
          <a:ext cx="1800200" cy="18542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0040"/>
                <a:gridCol w="360040"/>
                <a:gridCol w="360040"/>
                <a:gridCol w="360040"/>
                <a:gridCol w="3600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>
            <p:extLst/>
          </p:nvPr>
        </p:nvGraphicFramePr>
        <p:xfrm>
          <a:off x="6804248" y="4239096"/>
          <a:ext cx="1800200" cy="18542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0040"/>
                <a:gridCol w="360040"/>
                <a:gridCol w="360040"/>
                <a:gridCol w="360040"/>
                <a:gridCol w="3600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796411" y="6095037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11" y="6095037"/>
                <a:ext cx="58509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527344" y="6095037"/>
                <a:ext cx="6042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344" y="6095037"/>
                <a:ext cx="604204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127088" y="6095037"/>
                <a:ext cx="585096" cy="665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dirty="0" smtClean="0">
                              <a:latin typeface="Cambria Math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088" y="6095037"/>
                <a:ext cx="585096" cy="66518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047916" y="6095037"/>
                <a:ext cx="6042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916" y="6095037"/>
                <a:ext cx="604204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6" name="Table 45"/>
          <p:cNvGraphicFramePr>
            <a:graphicFrameLocks noGrp="1"/>
          </p:cNvGraphicFramePr>
          <p:nvPr>
            <p:extLst/>
          </p:nvPr>
        </p:nvGraphicFramePr>
        <p:xfrm>
          <a:off x="6801529" y="4239096"/>
          <a:ext cx="1800200" cy="18542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0040"/>
                <a:gridCol w="360040"/>
                <a:gridCol w="360040"/>
                <a:gridCol w="360040"/>
                <a:gridCol w="3600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>
            <a:stCxn id="24" idx="5"/>
            <a:endCxn id="31" idx="1"/>
          </p:cNvCxnSpPr>
          <p:nvPr/>
        </p:nvCxnSpPr>
        <p:spPr>
          <a:xfrm>
            <a:off x="785403" y="4484947"/>
            <a:ext cx="516410" cy="5164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627784" y="4239096"/>
            <a:ext cx="1430635" cy="1858715"/>
            <a:chOff x="2627784" y="4239096"/>
            <a:chExt cx="1430635" cy="1858715"/>
          </a:xfrm>
        </p:grpSpPr>
        <p:sp>
          <p:nvSpPr>
            <p:cNvPr id="10" name="Rectangle 9"/>
            <p:cNvSpPr/>
            <p:nvPr/>
          </p:nvSpPr>
          <p:spPr>
            <a:xfrm>
              <a:off x="2627784" y="4239096"/>
              <a:ext cx="353527" cy="1855941"/>
            </a:xfrm>
            <a:prstGeom prst="rect">
              <a:avLst/>
            </a:prstGeom>
            <a:solidFill>
              <a:schemeClr val="accent6">
                <a:alpha val="58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704892" y="4241870"/>
              <a:ext cx="353527" cy="1855941"/>
            </a:xfrm>
            <a:prstGeom prst="rect">
              <a:avLst/>
            </a:prstGeom>
            <a:solidFill>
              <a:schemeClr val="accent6">
                <a:alpha val="58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372200" y="486916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</a:t>
            </a:r>
            <a:endParaRPr lang="en-US" sz="3600" dirty="0"/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/>
          </p:nvPr>
        </p:nvGraphicFramePr>
        <p:xfrm>
          <a:off x="6804248" y="4230816"/>
          <a:ext cx="1800200" cy="18542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0040"/>
                <a:gridCol w="360040"/>
                <a:gridCol w="360040"/>
                <a:gridCol w="360040"/>
                <a:gridCol w="3600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236264" y="4216077"/>
            <a:ext cx="339779" cy="1420998"/>
            <a:chOff x="1236264" y="4216077"/>
            <a:chExt cx="339779" cy="1420998"/>
          </a:xfrm>
        </p:grpSpPr>
        <p:sp>
          <p:nvSpPr>
            <p:cNvPr id="5" name="Oval 4"/>
            <p:cNvSpPr/>
            <p:nvPr/>
          </p:nvSpPr>
          <p:spPr>
            <a:xfrm>
              <a:off x="1240176" y="4216077"/>
              <a:ext cx="335867" cy="335867"/>
            </a:xfrm>
            <a:prstGeom prst="ellipse">
              <a:avLst/>
            </a:prstGeom>
            <a:solidFill>
              <a:schemeClr val="accent6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236264" y="5301208"/>
              <a:ext cx="335867" cy="335867"/>
            </a:xfrm>
            <a:prstGeom prst="ellipse">
              <a:avLst/>
            </a:prstGeom>
            <a:solidFill>
              <a:schemeClr val="accent6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09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816" y="1213445"/>
                <a:ext cx="9669760" cy="6254155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Given undirected graph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, the </a:t>
                </a:r>
                <a:r>
                  <a:rPr lang="en-US" sz="2600" i="1" dirty="0" smtClean="0"/>
                  <a:t>successor</a:t>
                </a:r>
                <a:r>
                  <a:rPr lang="en-US" sz="2600" dirty="0" smtClean="0"/>
                  <a:t> </a:t>
                </a:r>
                <a:r>
                  <a:rPr lang="en-US" sz="2600" i="1" dirty="0" smtClean="0"/>
                  <a:t>matrix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600" dirty="0" smtClean="0"/>
                  <a:t> is such</a:t>
                </a:r>
                <a:br>
                  <a:rPr lang="en-US" sz="2600" dirty="0" smtClean="0"/>
                </a:br>
                <a:r>
                  <a:rPr lang="en-US" sz="2600" dirty="0" smtClean="0"/>
                  <a:t>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600" dirty="0" smtClean="0"/>
                  <a:t> is the successor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 smtClean="0"/>
                  <a:t> on the shortest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dirty="0" smtClean="0"/>
                  <a:t>.</a:t>
                </a:r>
              </a:p>
              <a:p>
                <a:pPr marL="0" indent="0">
                  <a:buNone/>
                </a:pPr>
                <a:endParaRPr lang="en-US" sz="2600" dirty="0" smtClean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 smtClean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 smtClean="0"/>
              </a:p>
              <a:p>
                <a:pPr marL="0" indent="0">
                  <a:buNone/>
                </a:pPr>
                <a:endParaRPr lang="en-US" sz="2600" dirty="0"/>
              </a:p>
              <a:p>
                <a:r>
                  <a:rPr lang="en-US" sz="2600" dirty="0" smtClean="0"/>
                  <a:t>Can also be computed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sz="2600" dirty="0" smtClean="0"/>
                  <a:t> time</a:t>
                </a:r>
              </a:p>
              <a:p>
                <a:pPr lvl="1"/>
                <a:r>
                  <a:rPr lang="en-US" sz="2400" dirty="0" smtClean="0"/>
                  <a:t>Combination of APD matrix and Boolean matrix </a:t>
                </a:r>
                <a:r>
                  <a:rPr lang="en-US" sz="2400" dirty="0" err="1" smtClean="0"/>
                  <a:t>mult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816" y="1213445"/>
                <a:ext cx="9669760" cy="6254155"/>
              </a:xfrm>
              <a:blipFill rotWithShape="0">
                <a:blip r:embed="rId2"/>
                <a:stretch>
                  <a:fillRect l="-946" t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277"/>
            <a:ext cx="8229600" cy="1143000"/>
          </a:xfrm>
        </p:spPr>
        <p:txBody>
          <a:bodyPr/>
          <a:lstStyle/>
          <a:p>
            <a:r>
              <a:rPr lang="en-US" dirty="0" smtClean="0"/>
              <a:t>Successor Matrix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123728" y="2994100"/>
            <a:ext cx="1649241" cy="1022504"/>
            <a:chOff x="2123728" y="5454228"/>
            <a:chExt cx="1649241" cy="1022504"/>
          </a:xfrm>
        </p:grpSpPr>
        <p:sp>
          <p:nvSpPr>
            <p:cNvPr id="5" name="Oval 4"/>
            <p:cNvSpPr/>
            <p:nvPr/>
          </p:nvSpPr>
          <p:spPr>
            <a:xfrm>
              <a:off x="2123728" y="5742260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771800" y="6188700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3484937" y="5468003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484937" y="6185842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843808" y="5454228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5" idx="6"/>
              <a:endCxn id="9" idx="2"/>
            </p:cNvCxnSpPr>
            <p:nvPr/>
          </p:nvCxnSpPr>
          <p:spPr>
            <a:xfrm flipV="1">
              <a:off x="2411760" y="5598244"/>
              <a:ext cx="432048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0"/>
              <a:endCxn id="9" idx="4"/>
            </p:cNvCxnSpPr>
            <p:nvPr/>
          </p:nvCxnSpPr>
          <p:spPr>
            <a:xfrm flipV="1">
              <a:off x="2915816" y="5742260"/>
              <a:ext cx="72008" cy="4464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6" idx="6"/>
              <a:endCxn id="7" idx="2"/>
            </p:cNvCxnSpPr>
            <p:nvPr/>
          </p:nvCxnSpPr>
          <p:spPr>
            <a:xfrm flipV="1">
              <a:off x="3059832" y="5612019"/>
              <a:ext cx="425105" cy="72069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8" idx="0"/>
              <a:endCxn id="7" idx="4"/>
            </p:cNvCxnSpPr>
            <p:nvPr/>
          </p:nvCxnSpPr>
          <p:spPr>
            <a:xfrm flipV="1">
              <a:off x="3628953" y="5756035"/>
              <a:ext cx="0" cy="42980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7" idx="1"/>
            </p:cNvCxnSpPr>
            <p:nvPr/>
          </p:nvCxnSpPr>
          <p:spPr>
            <a:xfrm flipV="1">
              <a:off x="3131840" y="5510184"/>
              <a:ext cx="395278" cy="10183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5" idx="4"/>
              <a:endCxn id="6" idx="1"/>
            </p:cNvCxnSpPr>
            <p:nvPr/>
          </p:nvCxnSpPr>
          <p:spPr>
            <a:xfrm>
              <a:off x="2267744" y="6030292"/>
              <a:ext cx="546237" cy="20058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020706"/>
              </p:ext>
            </p:extLst>
          </p:nvPr>
        </p:nvGraphicFramePr>
        <p:xfrm>
          <a:off x="4427984" y="2499048"/>
          <a:ext cx="1800200" cy="18542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0040"/>
                <a:gridCol w="360040"/>
                <a:gridCol w="360040"/>
                <a:gridCol w="360040"/>
                <a:gridCol w="3600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12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APSP: Current state of affairs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839200" cy="495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Williams: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rad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839200" cy="4953000"/>
              </a:xfrm>
              <a:blipFill rotWithShape="0">
                <a:blip r:embed="rId2"/>
                <a:stretch>
                  <a:fillRect l="-1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739877"/>
            <a:ext cx="8763000" cy="342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6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839200" cy="4953000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Williams: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ad>
                                  <m:radPr>
                                    <m:degHide m:val="on"/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unc>
                                      <m:funcPr>
                                        <m:ctrlP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6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rad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600" dirty="0" smtClean="0"/>
                  <a:t> time</a:t>
                </a:r>
              </a:p>
              <a:p>
                <a:r>
                  <a:rPr lang="en-US" sz="2600" dirty="0" smtClean="0"/>
                  <a:t>Idea: Use </a:t>
                </a:r>
                <a:r>
                  <a:rPr lang="en-US" sz="2600" dirty="0" smtClean="0">
                    <a:solidFill>
                      <a:schemeClr val="accent2"/>
                    </a:solidFill>
                  </a:rPr>
                  <a:t>rectangular</a:t>
                </a:r>
                <a:r>
                  <a:rPr lang="en-US" sz="2600" dirty="0" smtClean="0"/>
                  <a:t> matrix </a:t>
                </a:r>
                <a:r>
                  <a:rPr lang="en-US" sz="2600" dirty="0" err="1" smtClean="0"/>
                  <a:t>mult</a:t>
                </a:r>
                <a:endParaRPr lang="en-US" sz="2600" dirty="0" smtClean="0"/>
              </a:p>
              <a:p>
                <a:r>
                  <a:rPr lang="en-US" sz="2600" dirty="0" smtClean="0"/>
                  <a:t>Current record: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0.314</m:t>
                        </m:r>
                      </m:sup>
                    </m:sSup>
                  </m:oMath>
                </a14:m>
                <a:r>
                  <a:rPr lang="en-US" sz="2600" dirty="0" smtClean="0"/>
                  <a:t> times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0.314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 smtClean="0"/>
                  <a:t> matrix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Given </a:t>
                </a:r>
              </a:p>
              <a:p>
                <a:pPr lvl="1"/>
                <a:r>
                  <a:rPr lang="en-US" sz="2400" dirty="0" smtClean="0"/>
                  <a:t>polynomial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0.15</m:t>
                        </m:r>
                      </m:sup>
                    </m:sSup>
                  </m:oMath>
                </a14:m>
                <a:r>
                  <a:rPr lang="en-US" sz="2400" dirty="0" smtClean="0"/>
                  <a:t> monomials</a:t>
                </a:r>
              </a:p>
              <a:p>
                <a:pPr lvl="1"/>
                <a:r>
                  <a:rPr lang="en-US" sz="2400" dirty="0" smtClean="0"/>
                  <a:t>set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 smtClean="0"/>
                  <a:t> monomials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400" b="0" dirty="0" smtClean="0"/>
              </a:p>
              <a:p>
                <a:r>
                  <a:rPr lang="en-US" sz="2600" dirty="0" smtClean="0"/>
                  <a:t>Can</a:t>
                </a:r>
              </a:p>
              <a:p>
                <a:pPr lvl="1"/>
                <a:r>
                  <a:rPr lang="en-US" dirty="0" smtClean="0"/>
                  <a:t>Evaluate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on all monomials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sz="2600" dirty="0" smtClean="0"/>
                  <a:t>Using only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 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839200" cy="4953000"/>
              </a:xfrm>
              <a:blipFill rotWithShape="0">
                <a:blip r:embed="rId2"/>
                <a:stretch>
                  <a:fillRect l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1304248"/>
                  </p:ext>
                </p:extLst>
              </p:nvPr>
            </p:nvGraphicFramePr>
            <p:xfrm>
              <a:off x="9753600" y="1600200"/>
              <a:ext cx="5334000" cy="298704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762000"/>
                    <a:gridCol w="762000"/>
                    <a:gridCol w="762000"/>
                    <a:gridCol w="762000"/>
                    <a:gridCol w="762000"/>
                    <a:gridCol w="762000"/>
                    <a:gridCol w="762000"/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(1,2)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(1,3)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(1,2)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(2,3)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(1,3)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(2,3)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(3,4)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(3,6)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(3,4)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(4,5)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(4,6)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(4,5)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(5,6)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(3,6)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(4,6)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(5,6)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1304248"/>
                  </p:ext>
                </p:extLst>
              </p:nvPr>
            </p:nvGraphicFramePr>
            <p:xfrm>
              <a:off x="9753600" y="1600200"/>
              <a:ext cx="5334000" cy="298704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762000"/>
                    <a:gridCol w="762000"/>
                    <a:gridCol w="762000"/>
                    <a:gridCol w="762000"/>
                    <a:gridCol w="762000"/>
                    <a:gridCol w="762000"/>
                    <a:gridCol w="762000"/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1600" t="-107143" r="-504000" b="-5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1600" t="-107143" r="-404000" b="-5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1600" t="-107143" r="-304000" b="-5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1600" t="-107143" r="-204000" b="-5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1600" t="-107143" r="-104000" b="-5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01600" t="-107143" r="-4000" b="-508571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1600" t="-207143" r="-504000" b="-4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1600" t="-207143" r="-404000" b="-4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1600" t="-207143" r="-304000" b="-4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1600" t="-207143" r="-204000" b="-4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1600" t="-207143" r="-104000" b="-4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01600" t="-207143" r="-4000" b="-408571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1600" t="-302817" r="-504000" b="-3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1600" t="-302817" r="-404000" b="-3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1600" t="-302817" r="-304000" b="-3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1600" t="-302817" r="-204000" b="-3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1600" t="-302817" r="-104000" b="-3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01600" t="-302817" r="-4000" b="-302817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1600" t="-408571" r="-504000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1600" t="-408571" r="-404000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1600" t="-408571" r="-304000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1600" t="-408571" r="-204000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1600" t="-408571" r="-104000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01600" t="-408571" r="-4000" b="-207143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1600" t="-508571" r="-504000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1600" t="-508571" r="-404000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1600" t="-508571" r="-304000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1600" t="-508571" r="-204000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1600" t="-508571" r="-104000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01600" t="-508571" r="-4000" b="-107143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1600" t="-608571" r="-504000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1600" t="-608571" r="-404000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1600" t="-608571" r="-304000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1600" t="-608571" r="-204000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1600" t="-608571" r="-104000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01600" t="-608571" r="-4000" b="-71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APSP: Current state of affairs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NP-hard Problems</a:t>
            </a:r>
            <a:br>
              <a:rPr lang="en-US" dirty="0" smtClean="0"/>
            </a:br>
            <a:r>
              <a:rPr lang="en-US" dirty="0" smtClean="0"/>
              <a:t>In (moderately) exponential time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686800" cy="5029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be a </a:t>
                </a:r>
                <a:r>
                  <a:rPr lang="en-US" sz="2400" dirty="0" smtClean="0"/>
                  <a:t>bipartite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:=</m:t>
                    </m:r>
                    <m:r>
                      <m:rPr>
                        <m:lit/>
                      </m:rPr>
                      <a:rPr lang="en-US" sz="2400" i="1" dirty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686800" cy="5029200"/>
              </a:xfrm>
              <a:blipFill rotWithShape="0">
                <a:blip r:embed="rId3"/>
                <a:stretch>
                  <a:fillRect l="-1053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Computing Permanent (#PM’s)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191000" y="1825948"/>
                <a:ext cx="4598182" cy="10696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per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≔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↔[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b>
                            <m:sup/>
                            <m:e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nary>
                                <m:naryPr>
                                  <m:chr m:val="∏"/>
                                  <m:limLoc m:val="subSup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nary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825948"/>
                <a:ext cx="4598182" cy="10696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33400" y="2971800"/>
                <a:ext cx="82296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ambria Math" panose="02040503050406030204" pitchFamily="18" charset="0"/>
                  </a:rPr>
                  <a:t>Can compute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</a:rPr>
                  <a:t> with Dynamic Programming:</a:t>
                </a:r>
              </a:p>
              <a:p>
                <a:endParaRPr lang="en-US" sz="2400" dirty="0" smtClean="0">
                  <a:latin typeface="Cambria Math" panose="02040503050406030204" pitchFamily="18" charset="0"/>
                </a:endParaRPr>
              </a:p>
              <a:p>
                <a:r>
                  <a:rPr lang="en-US" sz="2400" dirty="0" smtClean="0">
                    <a:latin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=0,…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</a:rPr>
                  <a:t>:</a:t>
                </a:r>
              </a:p>
              <a:p>
                <a:r>
                  <a:rPr lang="en-US" sz="2400" dirty="0">
                    <a:latin typeface="Cambria Math" panose="02040503050406030204" pitchFamily="18" charset="0"/>
                  </a:rPr>
                  <a:t>	</a:t>
                </a:r>
                <a:r>
                  <a:rPr lang="en-US" sz="2400" dirty="0" smtClean="0">
                    <a:latin typeface="Cambria Math" panose="02040503050406030204" pitchFamily="18" charset="0"/>
                  </a:rPr>
                  <a:t>	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:=</m:t>
                    </m:r>
                  </m:oMath>
                </a14:m>
                <a:r>
                  <a:rPr lang="en-US" sz="2400" b="0" i="0" dirty="0" smtClean="0">
                    <a:latin typeface="+mj-lt"/>
                  </a:rPr>
                  <a:t>per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lit/>
                      </m:rPr>
                      <a:rPr lang="en-US" sz="2400" b="0" i="1" dirty="0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endParaRPr lang="en-US" sz="24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971800"/>
                <a:ext cx="8229600" cy="3046988"/>
              </a:xfrm>
              <a:prstGeom prst="rect">
                <a:avLst/>
              </a:prstGeom>
              <a:blipFill rotWithShape="0">
                <a:blip r:embed="rId5"/>
                <a:stretch>
                  <a:fillRect l="-1185" t="-1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09601" y="5460311"/>
                <a:ext cx="4784708" cy="1030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5460311"/>
                <a:ext cx="4784708" cy="103034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09600" y="4918373"/>
                <a:ext cx="49316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 smtClean="0"/>
                  <a:t>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 smtClean="0"/>
                  <a:t> otherwise</a:t>
                </a:r>
                <a:endParaRPr lang="en-US" sz="24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918373"/>
                <a:ext cx="4931606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47" t="-10526" r="-86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77803" y="1803893"/>
                <a:ext cx="3516860" cy="1051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&amp;1, 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03" y="1803893"/>
                <a:ext cx="3516860" cy="105157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24600" y="5984557"/>
                <a:ext cx="213270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solidFill>
                      <a:schemeClr val="accent2"/>
                    </a:solidFill>
                  </a:rPr>
                  <a:t>Also: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 smtClean="0">
                    <a:solidFill>
                      <a:schemeClr val="accent2"/>
                    </a:solidFill>
                  </a:rPr>
                  <a:t> space</a:t>
                </a:r>
                <a:endParaRPr lang="en-US" sz="2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984557"/>
                <a:ext cx="2132700" cy="492443"/>
              </a:xfrm>
              <a:prstGeom prst="rect">
                <a:avLst/>
              </a:prstGeom>
              <a:blipFill rotWithShape="0">
                <a:blip r:embed="rId9"/>
                <a:stretch>
                  <a:fillRect l="-5158" t="-11111" r="-4298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87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2" grpId="0"/>
      <p:bldP spid="3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Inclusion Exclusion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79296" cy="4525963"/>
              </a:xfrm>
            </p:spPr>
            <p:txBody>
              <a:bodyPr/>
              <a:lstStyle/>
              <a:p>
                <a:r>
                  <a:rPr lang="en-US" sz="2600" dirty="0" smtClean="0"/>
                  <a:t>Classical version: express the size of a union as size of an intersection: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⊆</m:t>
                    </m:r>
                    <m:r>
                      <a:rPr lang="en-US" sz="2600" b="0" i="1" smtClean="0">
                        <a:latin typeface="Cambria Math"/>
                      </a:rPr>
                      <m:t>𝑈</m:t>
                    </m:r>
                  </m:oMath>
                </a14:m>
                <a:endParaRPr lang="en-US" sz="2600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∪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∩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 smtClean="0"/>
              </a:p>
              <a:p>
                <a:r>
                  <a:rPr lang="en-US" sz="2600" dirty="0" smtClean="0"/>
                  <a:t>We are often interested in intersections: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∩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ba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ba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bar>
                      </m:e>
                    </m:d>
                  </m:oMath>
                </a14:m>
                <a:endParaRPr lang="en-US" sz="2400" dirty="0" smtClean="0"/>
              </a:p>
              <a:p>
                <a:endParaRPr lang="en-US" sz="2600" dirty="0" smtClean="0"/>
              </a:p>
              <a:p>
                <a:r>
                  <a:rPr lang="en-US" sz="2600" dirty="0" smtClean="0"/>
                  <a:t>Generalizes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600" dirty="0" smtClean="0"/>
                  <a:t> sets:</a:t>
                </a:r>
              </a:p>
              <a:p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⊆</m:t>
                    </m:r>
                    <m:r>
                      <a:rPr lang="en-US" sz="2600" i="1">
                        <a:latin typeface="Cambria Math"/>
                      </a:rPr>
                      <m:t>𝑈</m:t>
                    </m:r>
                    <m:r>
                      <a:rPr lang="en-US" sz="2600">
                        <a:latin typeface="Cambria Math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600" i="1">
                        <a:latin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</a:rPr>
                      <m:t>𝑈</m:t>
                    </m:r>
                    <m:r>
                      <a:rPr lang="en-US" sz="2600" i="1">
                        <a:latin typeface="Cambria Math"/>
                      </a:rPr>
                      <m:t>∖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,</m:t>
                    </m:r>
                    <m:nary>
                      <m:naryPr>
                        <m:chr m:val="⋂"/>
                        <m:limLoc m:val="subSup"/>
                        <m:sup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600" i="1">
                            <a:latin typeface="Cambria Math"/>
                          </a:rPr>
                          <m:t>𝑖</m:t>
                        </m:r>
                        <m:r>
                          <a:rPr lang="en-US" sz="2600" i="1">
                            <a:latin typeface="Cambria Math"/>
                          </a:rPr>
                          <m:t>∈∅</m:t>
                        </m:r>
                      </m:sub>
                      <m:sup/>
                      <m:e>
                        <m:acc>
                          <m:accPr>
                            <m:chr m:val="̅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nary>
                    <m:r>
                      <a:rPr lang="en-US" sz="2600" i="1">
                        <a:latin typeface="Cambria Math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600" dirty="0"/>
                  <a:t>,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79296" cy="4525963"/>
              </a:xfrm>
              <a:blipFill rotWithShape="0">
                <a:blip r:embed="rId2"/>
                <a:stretch>
                  <a:fillRect l="-1066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0"/>
            <a:ext cx="5191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74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Tx/>
                  <a:buNone/>
                </a:pPr>
                <a:r>
                  <a:rPr lang="en-US" altLang="en-US" b="1" dirty="0" smtClean="0"/>
                  <a:t>Lem</a:t>
                </a:r>
                <a:r>
                  <a:rPr lang="en-US" altLang="en-US" dirty="0" smtClean="0"/>
                  <a:t> (Lipton-</a:t>
                </a:r>
                <a:r>
                  <a:rPr lang="en-US" altLang="en-US" dirty="0" err="1" smtClean="0"/>
                  <a:t>Demillo</a:t>
                </a:r>
                <a:r>
                  <a:rPr lang="en-US" altLang="en-US" dirty="0" smtClean="0"/>
                  <a:t>-Schwartz-Zippel)</a:t>
                </a:r>
                <a:br>
                  <a:rPr lang="en-US" altLang="en-US" dirty="0" smtClean="0"/>
                </a:br>
                <a:r>
                  <a:rPr lang="en-US" alt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𝑥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1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𝑥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2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…, 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𝑥</m:t>
                    </m:r>
                    <m:r>
                      <a:rPr lang="en-US" altLang="en-US" i="1" baseline="-25000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)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  be </a:t>
                </a:r>
                <a:r>
                  <a:rPr lang="en-US" altLang="en-US" dirty="0" smtClean="0"/>
                  <a:t>a total degree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dirty="0" smtClean="0"/>
                  <a:t> polynomial </a:t>
                </a:r>
                <a:r>
                  <a:rPr lang="en-US" altLang="en-US" dirty="0" smtClean="0">
                    <a:sym typeface="Lucida Bright Math Extension" charset="0"/>
                  </a:rPr>
                  <a:t>over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𝔽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𝑆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⊆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𝔽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.</a:t>
                </a:r>
                <a:br>
                  <a:rPr lang="en-US" altLang="en-US" dirty="0" smtClean="0">
                    <a:sym typeface="Lucida Bright Math Extension" charset="0"/>
                  </a:rPr>
                </a:br>
                <a:r>
                  <a:rPr lang="en-US" altLang="en-US" dirty="0" smtClean="0">
                    <a:sym typeface="Lucida Bright Math Extension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 is non-zero,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Lucida Bright Math Extension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Lucida Bright Math Extension" charset="0"/>
                          </a:rPr>
                          <m:t>𝑟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Lucida Bright Math Extension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,…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Lucida Bright Math Extension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Lucida Bright Math Extension" charset="0"/>
                          </a:rPr>
                          <m:t>𝑟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Lucida Bright Math Extension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Lucida Bright Math Extension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Lucida Bright Math Extension" charset="0"/>
                          </a:rPr>
                          <m:t>∈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Lucida Bright Math Extension" charset="0"/>
                          </a:rPr>
                          <m:t>𝑅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en-US" b="0" i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S</m:t>
                    </m:r>
                  </m:oMath>
                </a14:m>
                <a:endParaRPr lang="en-US" altLang="en-US" dirty="0" smtClean="0">
                  <a:sym typeface="Lucida Bright Math Extension" charset="0"/>
                </a:endParaRPr>
              </a:p>
              <a:p>
                <a:pPr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Lucida Bright Math Extension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Lucida Bright Math Extension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sym typeface="Lucida Bright Math Extension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0" i="1" smtClean="0">
                                    <a:latin typeface="Cambria Math" panose="02040503050406030204" pitchFamily="18" charset="0"/>
                                    <a:sym typeface="Lucida Bright Math Extension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  <a:sym typeface="Lucida Bright Math Extension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  <a:sym typeface="Lucida Bright Math Extension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sym typeface="Lucida Bright Math Extension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US" altLang="en-US" b="0" i="1" smtClean="0">
                                    <a:latin typeface="Cambria Math" panose="02040503050406030204" pitchFamily="18" charset="0"/>
                                    <a:sym typeface="Lucida Bright Math Extension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  <a:sym typeface="Lucida Bright Math Extension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  <a:sym typeface="Lucida Bright Math Extension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Lucida Bright Math Extension" charset="0"/>
                          </a:rPr>
                          <m:t>=0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≤</m:t>
                    </m:r>
                    <m:f>
                      <m:f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sym typeface="Lucida Bright Math Extension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Lucida Bright Math Extension" charset="0"/>
                          </a:rPr>
                          <m:t>𝑑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Lucida Bright Math Extension" charset="0"/>
                          </a:rPr>
                          <m:t>|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Lucida Bright Math Extension" charset="0"/>
                          </a:rPr>
                          <m:t>𝑆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sym typeface="Lucida Bright Math Extension" charset="0"/>
                          </a:rPr>
                          <m:t>|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 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 </a:t>
                </a:r>
              </a:p>
              <a:p>
                <a:pPr algn="ctr">
                  <a:spcAft>
                    <a:spcPts val="1200"/>
                  </a:spcAft>
                  <a:buFontTx/>
                  <a:buNone/>
                </a:pPr>
                <a:endParaRPr lang="en-US" altLang="en-US" dirty="0" smtClean="0">
                  <a:sym typeface="Lucida Bright Math Extension" charset="0"/>
                </a:endParaRPr>
              </a:p>
              <a:p>
                <a:pPr>
                  <a:spcAft>
                    <a:spcPts val="1200"/>
                  </a:spcAft>
                  <a:buFontTx/>
                  <a:buNone/>
                </a:pPr>
                <a:endParaRPr lang="en-US" altLang="en-US" sz="2200" dirty="0" smtClean="0">
                  <a:sym typeface="Lucida Bright Math Extension" charset="0"/>
                </a:endParaRPr>
              </a:p>
              <a:p>
                <a:pPr>
                  <a:spcAft>
                    <a:spcPts val="1200"/>
                  </a:spcAft>
                  <a:buFontTx/>
                  <a:buNone/>
                </a:pPr>
                <a:r>
                  <a:rPr lang="en-US" altLang="en-US" sz="2200" dirty="0" smtClean="0">
                    <a:sym typeface="Lucida Bright Math Extension" charset="0"/>
                  </a:rPr>
                  <a:t>    (Note: this probability bound does not depend on n.)</a:t>
                </a:r>
              </a:p>
            </p:txBody>
          </p:sp>
        </mc:Choice>
        <mc:Fallback xmlns="">
          <p:sp>
            <p:nvSpPr>
              <p:cNvPr id="1229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Polynomial Identity Testing (PIT)</a:t>
            </a:r>
          </a:p>
        </p:txBody>
      </p:sp>
    </p:spTree>
    <p:extLst>
      <p:ext uri="{BB962C8B-B14F-4D97-AF65-F5344CB8AC3E}">
        <p14:creationId xmlns:p14="http://schemas.microsoft.com/office/powerpoint/2010/main" val="2362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2" y="4495800"/>
            <a:ext cx="5191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Ryser</a:t>
            </a:r>
            <a:r>
              <a:rPr lang="en-US" dirty="0" smtClean="0"/>
              <a:t>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457200" y="1371600"/>
                <a:ext cx="8686800" cy="5029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be a </a:t>
                </a:r>
                <a:r>
                  <a:rPr lang="en-US" sz="2400" dirty="0" smtClean="0"/>
                  <a:t>bipartite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:=</m:t>
                    </m:r>
                    <m:r>
                      <m:rPr>
                        <m:lit/>
                      </m:rPr>
                      <a:rPr lang="en-US" sz="2400" i="1" dirty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/>
                  <a:t> </a:t>
                </a:r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 smtClean="0"/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71600"/>
                <a:ext cx="8686800" cy="5029200"/>
              </a:xfrm>
              <a:prstGeom prst="rect">
                <a:avLst/>
              </a:prstGeom>
              <a:blipFill rotWithShape="0">
                <a:blip r:embed="rId3"/>
                <a:stretch>
                  <a:fillRect l="-1053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191000" y="1902148"/>
                <a:ext cx="4598182" cy="10696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per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≔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↔[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b>
                            <m:sup/>
                            <m:e>
                              <m: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nary>
                                <m:naryPr>
                                  <m:chr m:val="∏"/>
                                  <m:limLoc m:val="subSup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nary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902148"/>
                <a:ext cx="4598182" cy="10696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77803" y="1880093"/>
                <a:ext cx="3516860" cy="1051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&amp;1, 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03" y="1880093"/>
                <a:ext cx="3516860" cy="10515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7803" y="2926140"/>
                <a:ext cx="8019824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Quasi-matching: </a:t>
                </a:r>
                <a:r>
                  <a:rPr lang="en-US" sz="2400" dirty="0" smtClean="0"/>
                  <a:t>Set of edges s.t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is in </a:t>
                </a:r>
                <a:r>
                  <a:rPr lang="en-US" sz="2400" i="1" dirty="0" smtClean="0"/>
                  <a:t>exactly</a:t>
                </a:r>
                <a:r>
                  <a:rPr lang="en-US" sz="2400" dirty="0" smtClean="0"/>
                  <a:t> one edge</a:t>
                </a:r>
              </a:p>
              <a:p>
                <a:r>
                  <a:rPr lang="en-US" sz="2400" dirty="0" smtClean="0"/>
                  <a:t>quasi-matching is PM </a:t>
                </a:r>
                <a:r>
                  <a:rPr lang="en-US" sz="2400" dirty="0" err="1" smtClean="0"/>
                  <a:t>iff</a:t>
                </a:r>
                <a:r>
                  <a:rPr lang="en-US" sz="2400" dirty="0" smtClean="0"/>
                  <a:t> it contains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dirty="0" smtClean="0"/>
                  <a:t>in</a:t>
                </a:r>
                <a:r>
                  <a:rPr lang="en-US" sz="2400" i="1" dirty="0" smtClean="0"/>
                  <a:t> at least </a:t>
                </a:r>
                <a:r>
                  <a:rPr lang="en-US" sz="2400" dirty="0" smtClean="0"/>
                  <a:t>one edge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sz="2400" dirty="0" smtClean="0"/>
                  <a:t>all quasi-matchings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sz="2400" dirty="0" smtClean="0"/>
                  <a:t>all quasi-matchings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that contain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03" y="2926140"/>
                <a:ext cx="8019824" cy="1569660"/>
              </a:xfrm>
              <a:prstGeom prst="rect">
                <a:avLst/>
              </a:prstGeom>
              <a:blipFill rotWithShape="0">
                <a:blip r:embed="rId6"/>
                <a:stretch>
                  <a:fillRect l="-1216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7442051" y="3701331"/>
            <a:ext cx="1244749" cy="2705962"/>
            <a:chOff x="7823051" y="3237638"/>
            <a:chExt cx="1244749" cy="2705962"/>
          </a:xfrm>
        </p:grpSpPr>
        <p:sp>
          <p:nvSpPr>
            <p:cNvPr id="19" name="Oval 18"/>
            <p:cNvSpPr/>
            <p:nvPr/>
          </p:nvSpPr>
          <p:spPr>
            <a:xfrm>
              <a:off x="7876041" y="3810000"/>
              <a:ext cx="304800" cy="30480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876041" y="4419600"/>
              <a:ext cx="304800" cy="3048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2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879313" y="5029200"/>
              <a:ext cx="304800" cy="3048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3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876041" y="5638800"/>
              <a:ext cx="304800" cy="3048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4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8714241" y="3810000"/>
              <a:ext cx="304800" cy="3048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</a:rPr>
                <a:t>1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714241" y="4419600"/>
              <a:ext cx="304800" cy="3048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</a:rPr>
                <a:t>2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8717513" y="5029200"/>
              <a:ext cx="304800" cy="3048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</a:rPr>
                <a:t>3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8714241" y="5638800"/>
              <a:ext cx="304800" cy="3048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</a:rPr>
                <a:t>4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27" name="Straight Connector 26"/>
            <p:cNvCxnSpPr>
              <a:stCxn id="19" idx="6"/>
              <a:endCxn id="23" idx="2"/>
            </p:cNvCxnSpPr>
            <p:nvPr/>
          </p:nvCxnSpPr>
          <p:spPr>
            <a:xfrm>
              <a:off x="8180841" y="3962400"/>
              <a:ext cx="5334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9" idx="6"/>
              <a:endCxn id="24" idx="2"/>
            </p:cNvCxnSpPr>
            <p:nvPr/>
          </p:nvCxnSpPr>
          <p:spPr>
            <a:xfrm>
              <a:off x="8180841" y="3962400"/>
              <a:ext cx="533400" cy="6096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0" idx="6"/>
              <a:endCxn id="24" idx="2"/>
            </p:cNvCxnSpPr>
            <p:nvPr/>
          </p:nvCxnSpPr>
          <p:spPr>
            <a:xfrm>
              <a:off x="8180841" y="4572000"/>
              <a:ext cx="5334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1" idx="6"/>
              <a:endCxn id="24" idx="2"/>
            </p:cNvCxnSpPr>
            <p:nvPr/>
          </p:nvCxnSpPr>
          <p:spPr>
            <a:xfrm flipV="1">
              <a:off x="8184113" y="4572000"/>
              <a:ext cx="530128" cy="6096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2" idx="6"/>
              <a:endCxn id="26" idx="2"/>
            </p:cNvCxnSpPr>
            <p:nvPr/>
          </p:nvCxnSpPr>
          <p:spPr>
            <a:xfrm>
              <a:off x="8180841" y="5791200"/>
              <a:ext cx="5334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9" idx="6"/>
              <a:endCxn id="25" idx="2"/>
            </p:cNvCxnSpPr>
            <p:nvPr/>
          </p:nvCxnSpPr>
          <p:spPr>
            <a:xfrm>
              <a:off x="8180841" y="3962400"/>
              <a:ext cx="536672" cy="1219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823051" y="3237638"/>
              <a:ext cx="3577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1"/>
                  </a:solidFill>
                </a:rPr>
                <a:t>L</a:t>
              </a:r>
              <a:endParaRPr lang="en-US" sz="3200" dirty="0">
                <a:solidFill>
                  <a:schemeClr val="accent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660316" y="3237638"/>
              <a:ext cx="4074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2"/>
                  </a:solidFill>
                </a:rPr>
                <a:t>R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  <p:cxnSp>
          <p:nvCxnSpPr>
            <p:cNvPr id="35" name="Straight Connector 34"/>
            <p:cNvCxnSpPr>
              <a:stCxn id="21" idx="6"/>
              <a:endCxn id="26" idx="2"/>
            </p:cNvCxnSpPr>
            <p:nvPr/>
          </p:nvCxnSpPr>
          <p:spPr>
            <a:xfrm>
              <a:off x="8184113" y="5181600"/>
              <a:ext cx="530128" cy="6096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4153" y="5484856"/>
                <a:ext cx="6619889" cy="11445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⊆</m:t>
                          </m:r>
                          <m:r>
                            <m:rPr>
                              <m:lit/>
                            </m:rP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1,…,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m:rPr>
                              <m:lit/>
                            </m:rP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sup>
                          </m:sSup>
                        </m:e>
                      </m:nary>
                      <m:nary>
                        <m:naryPr>
                          <m:chr m:val="∏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lit/>
                                </m:r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1,…,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m:rPr>
                                  <m:lit/>
                                </m:r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∖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/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53" y="5484856"/>
                <a:ext cx="6619889" cy="114454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04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Set Cover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 smtClean="0"/>
                  <a:t> time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10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87668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b="1" dirty="0" smtClean="0"/>
                  <a:t>Given</a:t>
                </a:r>
                <a:r>
                  <a:rPr lang="en-US" sz="2600" dirty="0" smtClean="0"/>
                  <a:t> sets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m:rPr>
                        <m:lit/>
                      </m:rPr>
                      <a:rPr lang="en-US" sz="26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</m:oMath>
                </a14:m>
                <a:r>
                  <a:rPr lang="en-US" sz="2600" dirty="0" smtClean="0"/>
                  <a:t>, integer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600" dirty="0" smtClean="0"/>
              </a:p>
              <a:p>
                <a:pPr marL="0" indent="0">
                  <a:buNone/>
                </a:pPr>
                <a:r>
                  <a:rPr lang="en-US" sz="2600" b="1" dirty="0" smtClean="0"/>
                  <a:t>Asked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600" b="1" dirty="0" smtClean="0"/>
                  <a:t> </a:t>
                </a:r>
                <a:r>
                  <a:rPr lang="en-US" sz="2600" dirty="0" smtClean="0"/>
                  <a:t>such that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600" dirty="0" smtClean="0"/>
              </a:p>
              <a:p>
                <a:pPr marL="0" indent="0">
                  <a:buNone/>
                </a:pPr>
                <a:endParaRPr lang="en-US" sz="2600" dirty="0" smtClean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 smtClean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87668"/>
                <a:ext cx="8229600" cy="4525963"/>
              </a:xfrm>
              <a:blipFill rotWithShape="0">
                <a:blip r:embed="rId3"/>
                <a:stretch>
                  <a:fillRect l="-1333" t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67000"/>
            <a:ext cx="5191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19200" y="4048125"/>
                <a:ext cx="5944512" cy="10917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600" i="1" smtClean="0">
                          <a:latin typeface="Cambria Math" panose="02040503050406030204" pitchFamily="18" charset="0"/>
                        </a:rPr>
                        <m:t>≔ 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600" i="1"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lit/>
                        </m:rPr>
                        <a:rPr lang="en-US" sz="26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∈</m:t>
                      </m:r>
                      <m:nary>
                        <m:naryPr>
                          <m:chr m:val="⋃"/>
                          <m:supHide m:val="on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600" i="1">
                          <a:latin typeface="Cambria Math" panose="02040503050406030204" pitchFamily="18" charset="0"/>
                        </a:rPr>
                        <m:t>} 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048125"/>
                <a:ext cx="5944512" cy="10917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5249" y="5321468"/>
                <a:ext cx="8300221" cy="1292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≔|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=∅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600" dirty="0" smtClean="0"/>
                  <a:t>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600" dirty="0" smtClean="0"/>
                  <a:t>, otherwise</a:t>
                </a:r>
              </a:p>
              <a:p>
                <a:endParaRPr lang="en-US" sz="2600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49" y="5321468"/>
                <a:ext cx="8300221" cy="1292662"/>
              </a:xfrm>
              <a:prstGeom prst="rect">
                <a:avLst/>
              </a:prstGeom>
              <a:blipFill rotWithShape="0">
                <a:blip r:embed="rId6"/>
                <a:stretch>
                  <a:fillRect t="-3774" r="-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988126" y="5856180"/>
                <a:ext cx="2546274" cy="896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126" y="5856180"/>
                <a:ext cx="2546274" cy="8967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3400" y="6096000"/>
                <a:ext cx="5522666" cy="509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/>
                  <a:t>Gives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600" dirty="0" smtClean="0"/>
                  <a:t> time. 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600" dirty="0" smtClean="0"/>
                  <a:t> use</a:t>
                </a:r>
                <a:endParaRPr lang="en-US" sz="2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096000"/>
                <a:ext cx="5522666" cy="509050"/>
              </a:xfrm>
              <a:prstGeom prst="rect">
                <a:avLst/>
              </a:prstGeom>
              <a:blipFill rotWithShape="0">
                <a:blip r:embed="rId8"/>
                <a:stretch>
                  <a:fillRect l="-1989" t="-5952" r="-884" b="-29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7543800" y="1808163"/>
                <a:ext cx="996210" cy="990600"/>
              </a:xfrm>
              <a:prstGeom prst="wedgeRectCallout">
                <a:avLst>
                  <a:gd name="adj1" fmla="val -149419"/>
                  <a:gd name="adj2" fmla="val 84020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1808163"/>
                <a:ext cx="996210" cy="990600"/>
              </a:xfrm>
              <a:prstGeom prst="wedgeRectCallout">
                <a:avLst>
                  <a:gd name="adj1" fmla="val -149419"/>
                  <a:gd name="adj2" fmla="val 84020"/>
                </a:avLst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657600" y="5943600"/>
            <a:ext cx="2438400" cy="685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9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Exercises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763000" cy="56388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 smtClean="0"/>
                  <a:t>Find a clique 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600" dirty="0" smtClean="0"/>
                  <a:t> vertices in an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 smtClean="0"/>
                  <a:t>-</a:t>
                </a:r>
                <a:r>
                  <a:rPr lang="en-US" sz="2600" dirty="0" err="1" smtClean="0"/>
                  <a:t>vx</a:t>
                </a:r>
                <a:r>
                  <a:rPr lang="en-US" sz="2600" dirty="0" smtClean="0"/>
                  <a:t> graph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sz="2600" dirty="0" smtClean="0"/>
                  <a:t> time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b="1" dirty="0" smtClean="0"/>
                  <a:t>Counting Perfect Matchings in non-bipartite graphs</a:t>
                </a:r>
                <a:r>
                  <a:rPr lang="en-US" sz="2600" dirty="0" smtClean="0"/>
                  <a:t/>
                </a:r>
                <a:br>
                  <a:rPr lang="en-US" sz="2600" dirty="0" smtClean="0"/>
                </a:br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600" dirty="0" smtClean="0"/>
                  <a:t> be an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 smtClean="0"/>
                  <a:t>-</a:t>
                </a:r>
                <a:r>
                  <a:rPr lang="en-US" sz="2600" dirty="0" err="1" smtClean="0"/>
                  <a:t>vx</a:t>
                </a:r>
                <a:r>
                  <a:rPr lang="en-US" sz="2600" dirty="0" smtClean="0"/>
                  <a:t> graph compute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#</m:t>
                    </m:r>
                  </m:oMath>
                </a14:m>
                <a:r>
                  <a:rPr lang="en-US" sz="2600" dirty="0" smtClean="0"/>
                  <a:t>PM’s of 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600" dirty="0" smtClean="0"/>
                  <a:t> time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b="1" dirty="0" smtClean="0"/>
                  <a:t>Finding Three Dimensional Matchings</a:t>
                </a:r>
              </a:p>
              <a:p>
                <a:pPr marL="0" indent="0">
                  <a:buNone/>
                </a:pPr>
                <a:r>
                  <a:rPr lang="en-US" sz="2600" dirty="0" smtClean="0"/>
                  <a:t>       </a:t>
                </a:r>
                <a:r>
                  <a:rPr lang="en-US" sz="2600" b="1" dirty="0" smtClean="0"/>
                  <a:t>Given: </a:t>
                </a:r>
                <a:r>
                  <a:rPr lang="en-US" sz="2600" dirty="0" smtClean="0"/>
                  <a:t>sets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600" dirty="0" smtClean="0"/>
                  <a:t> of size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600" dirty="0" smtClean="0"/>
              </a:p>
              <a:p>
                <a:pPr marL="0" indent="0">
                  <a:buNone/>
                </a:pPr>
                <a:r>
                  <a:rPr lang="en-US" sz="2600" dirty="0" smtClean="0"/>
                  <a:t>       </a:t>
                </a:r>
                <a:r>
                  <a:rPr lang="en-US" sz="2600" b="1" dirty="0" smtClean="0"/>
                  <a:t>Asked: </a:t>
                </a:r>
                <a:r>
                  <a:rPr lang="en-US" sz="2600" dirty="0" smtClean="0"/>
                  <a:t>collection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600" dirty="0" smtClean="0"/>
                  <a:t> such that each element</a:t>
                </a:r>
                <a:br>
                  <a:rPr lang="en-US" sz="2600" dirty="0" smtClean="0"/>
                </a:br>
                <a:r>
                  <a:rPr lang="en-US" sz="2600" dirty="0" smtClean="0"/>
                  <a:t>                    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600" dirty="0" smtClean="0"/>
                  <a:t> is in some set.</a:t>
                </a:r>
              </a:p>
              <a:p>
                <a:pPr marL="0" indent="0">
                  <a:buNone/>
                </a:pPr>
                <a:r>
                  <a:rPr lang="en-US" sz="2600" dirty="0"/>
                  <a:t> </a:t>
                </a:r>
                <a:r>
                  <a:rPr lang="en-US" sz="2600" dirty="0" smtClean="0"/>
                  <a:t>    Solve the problem in</a:t>
                </a:r>
              </a:p>
              <a:p>
                <a:pPr marL="914400" lvl="1" indent="-514350">
                  <a:buFont typeface="+mj-lt"/>
                  <a:buAutoNum type="alphaLcPeriod"/>
                </a:pPr>
                <a:r>
                  <a:rPr lang="en-US" sz="2600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600" dirty="0" smtClean="0"/>
                  <a:t> time </a:t>
                </a:r>
                <a:r>
                  <a:rPr lang="en-US" sz="2600" dirty="0" smtClean="0">
                    <a:solidFill>
                      <a:schemeClr val="accent1"/>
                    </a:solidFill>
                  </a:rPr>
                  <a:t>(Hint: Similar to 1.)</a:t>
                </a:r>
              </a:p>
              <a:p>
                <a:pPr marL="914400" lvl="1" indent="-514350">
                  <a:buFont typeface="+mj-lt"/>
                  <a:buAutoNum type="alphaLcPeriod"/>
                </a:pPr>
                <a:r>
                  <a:rPr lang="en-US" sz="2600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</a:rPr>
                  <a:t> time</a:t>
                </a:r>
                <a:r>
                  <a:rPr lang="en-US" sz="2600" dirty="0" smtClean="0">
                    <a:solidFill>
                      <a:schemeClr val="accent1"/>
                    </a:solidFill>
                  </a:rPr>
                  <a:t> (Hint: Define `Quasi-Matchings’)</a:t>
                </a:r>
              </a:p>
              <a:p>
                <a:pPr marL="914400" lvl="1" indent="-514350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600" dirty="0" smtClean="0">
                    <a:solidFill>
                      <a:schemeClr val="tx1"/>
                    </a:solidFill>
                  </a:rPr>
                  <a:t> time, probabilistically </a:t>
                </a:r>
                <a:r>
                  <a:rPr lang="en-US" sz="2600" dirty="0" smtClean="0">
                    <a:solidFill>
                      <a:schemeClr val="accent1"/>
                    </a:solidFill>
                  </a:rPr>
                  <a:t/>
                </a:r>
                <a:br>
                  <a:rPr lang="en-US" sz="2600" dirty="0" smtClean="0">
                    <a:solidFill>
                      <a:schemeClr val="accent1"/>
                    </a:solidFill>
                  </a:rPr>
                </a:br>
                <a:r>
                  <a:rPr lang="en-US" sz="2600" dirty="0" smtClean="0">
                    <a:solidFill>
                      <a:schemeClr val="accent1"/>
                    </a:solidFill>
                  </a:rPr>
                  <a:t>	(Hint: `Quasi-	matchings’ + PIT + determinant)</a:t>
                </a:r>
              </a:p>
              <a:p>
                <a:pPr marL="914400" lvl="1" indent="-514350">
                  <a:buFont typeface="+mj-lt"/>
                  <a:buAutoNum type="alphaLcPeriod"/>
                </a:pPr>
                <a:endParaRPr lang="en-US" sz="2600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763000" cy="5638800"/>
              </a:xfrm>
              <a:blipFill rotWithShape="0">
                <a:blip r:embed="rId2"/>
                <a:stretch>
                  <a:fillRect l="-1252" t="-1081" r="-695" b="-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46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76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 smtClean="0">
                    <a:sym typeface="Lucida Bright Math Extension" charset="0"/>
                  </a:rPr>
                  <a:t>Proof:</a:t>
                </a:r>
              </a:p>
              <a:p>
                <a:pPr lvl="1"/>
                <a:r>
                  <a:rPr lang="en-US" altLang="en-US" dirty="0" smtClean="0">
                    <a:sym typeface="Lucida Bright Math Extension" charset="0"/>
                  </a:rPr>
                  <a:t>induction on number of variables n</a:t>
                </a:r>
              </a:p>
              <a:p>
                <a:pPr lvl="1"/>
                <a:r>
                  <a:rPr lang="en-US" altLang="en-US" dirty="0" smtClean="0">
                    <a:sym typeface="Lucida Bright Math Extension" charset="0"/>
                  </a:rPr>
                  <a:t>base case: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 = 1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 is univariate polynomial of degree at most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𝑑</m:t>
                    </m:r>
                  </m:oMath>
                </a14:m>
                <a:endParaRPr lang="en-US" altLang="en-US" dirty="0" smtClean="0">
                  <a:sym typeface="Lucida Bright Math Extension" charset="0"/>
                </a:endParaRPr>
              </a:p>
              <a:p>
                <a:pPr lvl="1"/>
                <a:r>
                  <a:rPr lang="en-US" altLang="en-US" dirty="0" smtClean="0">
                    <a:sym typeface="Lucida Bright Math Extension" charset="0"/>
                  </a:rPr>
                  <a:t>at most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𝑑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 roots, so 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Pr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⁡[ 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(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sz="2800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1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)=0] ≤ 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𝑑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/|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𝑆</m:t>
                    </m:r>
                  </m:oMath>
                </a14:m>
                <a:r>
                  <a:rPr lang="en-US" altLang="en-US" sz="2800" dirty="0" smtClean="0">
                    <a:sym typeface="Lucida Bright Math Extension" charset="0"/>
                  </a:rPr>
                  <a:t>|</a:t>
                </a:r>
                <a:endParaRPr lang="en-US" altLang="en-US" dirty="0" smtClean="0"/>
              </a:p>
            </p:txBody>
          </p:sp>
        </mc:Choice>
        <mc:Fallback xmlns="">
          <p:sp>
            <p:nvSpPr>
              <p:cNvPr id="367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Polynomial Identity Testing (PIT)</a:t>
            </a:r>
          </a:p>
        </p:txBody>
      </p:sp>
    </p:spTree>
    <p:extLst>
      <p:ext uri="{BB962C8B-B14F-4D97-AF65-F5344CB8AC3E}">
        <p14:creationId xmlns:p14="http://schemas.microsoft.com/office/powerpoint/2010/main" val="168928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04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105400"/>
              </a:xfrm>
            </p:spPr>
            <p:txBody>
              <a:bodyPr>
                <a:normAutofit fontScale="85000" lnSpcReduction="10000"/>
              </a:bodyPr>
              <a:lstStyle/>
              <a:p>
                <a:pPr lvl="1"/>
                <a:r>
                  <a:rPr lang="en-US" altLang="en-US" dirty="0" smtClean="0"/>
                  <a:t>write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𝑥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1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𝑥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2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…, 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𝑥</m:t>
                    </m:r>
                    <m:r>
                      <a:rPr lang="en-US" altLang="en-US" i="1" baseline="-25000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)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 as</a:t>
                </a:r>
              </a:p>
              <a:p>
                <a:pPr lvl="1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𝑝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  <m:t>𝑥</m:t>
                          </m:r>
                          <m:r>
                            <a:rPr lang="en-US" altLang="en-US" i="1" baseline="-25000" dirty="0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  <m:t>1</m:t>
                          </m:r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  <m:t>, </m:t>
                          </m:r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  <m:t>𝑥</m:t>
                          </m:r>
                          <m:r>
                            <a:rPr lang="en-US" altLang="en-US" i="1" baseline="-25000" dirty="0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  <m:t>2</m:t>
                          </m:r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  <m:t>, …, </m:t>
                          </m:r>
                          <m:r>
                            <a:rPr lang="en-US" altLang="en-US" i="1" dirty="0" err="1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  <m:t>𝑥</m:t>
                          </m:r>
                          <m:r>
                            <a:rPr lang="en-US" altLang="en-US" i="1" baseline="-25000" dirty="0" err="1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  <m:t>𝑛</m:t>
                          </m:r>
                        </m:e>
                      </m:d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b="0" i="1" dirty="0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  <m:t>𝑖</m:t>
                          </m:r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  <m:t>𝑑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Lucida Bright Math Extension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Lucida Bright Math Extensio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Lucida Bright Math Extension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Lucida Bright Math Extension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⋅</m:t>
                      </m:r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  <m:t>𝑖</m:t>
                          </m:r>
                        </m:sub>
                      </m:sSub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(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𝑥</m:t>
                      </m:r>
                      <m:r>
                        <a:rPr lang="en-US" altLang="en-US" i="1" baseline="-25000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2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, …, </m:t>
                      </m:r>
                      <m:r>
                        <a:rPr lang="en-US" altLang="en-US" i="1" dirty="0" err="1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𝑥</m:t>
                      </m:r>
                      <m:r>
                        <a:rPr lang="en-US" altLang="en-US" i="1" baseline="-25000" dirty="0" err="1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𝑛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)</m:t>
                      </m:r>
                    </m:oMath>
                  </m:oMathPara>
                </a14:m>
                <a:endParaRPr lang="en-US" altLang="en-US" baseline="-25000" dirty="0" smtClean="0">
                  <a:sym typeface="Lucida Bright Math Extension" charset="0"/>
                </a:endParaRPr>
              </a:p>
              <a:p>
                <a:pPr lvl="1"/>
                <a:r>
                  <a:rPr lang="en-US" altLang="en-US" dirty="0" smtClean="0">
                    <a:sym typeface="Lucida Bright Math Extension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𝑘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max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⁡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𝑖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 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for which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𝑖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𝑥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2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…, 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𝑥</m:t>
                    </m:r>
                    <m:r>
                      <a:rPr lang="en-US" altLang="en-US" i="1" baseline="-25000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) 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is not identically zero,</a:t>
                </a:r>
              </a:p>
              <a:p>
                <a:pPr lvl="1"/>
                <a:r>
                  <a:rPr lang="en-US" altLang="en-US" dirty="0" smtClean="0">
                    <a:sym typeface="Lucida Bright Math Extension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  <m:r>
                      <a:rPr lang="en-US" altLang="en-US" i="1" baseline="-25000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𝑘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𝑥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2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…, 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𝑥</m:t>
                    </m:r>
                    <m:r>
                      <a:rPr lang="en-US" altLang="en-US" i="1" baseline="-25000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)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 has degree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𝑑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−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𝑘</m:t>
                    </m:r>
                  </m:oMath>
                </a14:m>
                <a:endParaRPr lang="en-US" altLang="en-US" dirty="0" smtClean="0">
                  <a:sym typeface="Lucida Bright Math Extension" charset="0"/>
                </a:endParaRPr>
              </a:p>
              <a:p>
                <a:pPr lvl="1"/>
                <a:r>
                  <a:rPr lang="en-US" altLang="en-US" dirty="0" smtClean="0">
                    <a:sym typeface="Lucida Bright Math Extension" charset="0"/>
                  </a:rPr>
                  <a:t>By induction hypothesis:</a:t>
                </a: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Pr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⁡[</m:t>
                      </m:r>
                      <m:r>
                        <a:rPr lang="en-US" altLang="en-US" sz="2800" i="1" dirty="0" err="1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𝑝</m:t>
                      </m:r>
                      <m:r>
                        <a:rPr lang="en-US" altLang="en-US" sz="2800" i="1" baseline="-25000" dirty="0" err="1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𝑘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(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𝑟</m:t>
                      </m:r>
                      <m:r>
                        <a:rPr lang="en-US" altLang="en-US" sz="2800" i="1" baseline="-25000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2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, …, </m:t>
                      </m:r>
                      <m:r>
                        <a:rPr lang="en-US" altLang="en-US" sz="2800" i="1" dirty="0" err="1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𝑟</m:t>
                      </m:r>
                      <m:r>
                        <a:rPr lang="en-US" altLang="en-US" sz="2800" i="1" baseline="-25000" dirty="0" err="1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𝑛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) = 0] ≤ (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𝑑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−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𝑘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)/|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𝑆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|</m:t>
                      </m:r>
                    </m:oMath>
                  </m:oMathPara>
                </a14:m>
                <a:endParaRPr lang="en-US" altLang="en-US" sz="2800" dirty="0" smtClean="0">
                  <a:sym typeface="Lucida Bright Math Extension" charset="0"/>
                </a:endParaRPr>
              </a:p>
              <a:p>
                <a:pPr lvl="1"/>
                <a:endParaRPr lang="en-US" altLang="en-US" dirty="0" smtClean="0">
                  <a:sym typeface="Lucida Bright Math Extension" charset="0"/>
                </a:endParaRPr>
              </a:p>
              <a:p>
                <a:pPr lvl="1"/>
                <a:r>
                  <a:rPr lang="en-US" altLang="en-US" dirty="0" smtClean="0">
                    <a:sym typeface="Lucida Bright Math Extension" charset="0"/>
                  </a:rPr>
                  <a:t>Whenever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  <m:r>
                      <a:rPr lang="en-US" altLang="en-US" i="1" baseline="-25000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𝑘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2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…, 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i="1" baseline="-25000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) ≠ 0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𝑥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1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2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…, 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i="1" baseline="-25000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)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 is a univariate polynomial of degree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𝑘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, so by induction hypothesis:</a:t>
                </a:r>
              </a:p>
              <a:p>
                <a:pPr lvl="1"/>
                <a:endParaRPr lang="en-US" altLang="en-US" dirty="0" smtClean="0">
                  <a:sym typeface="Lucida Bright Math Extension" charset="0"/>
                </a:endParaRP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Pr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⁡[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𝑝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(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𝑟</m:t>
                      </m:r>
                      <m:r>
                        <a:rPr lang="en-US" altLang="en-US" sz="2800" i="1" baseline="-25000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1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,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𝑟</m:t>
                      </m:r>
                      <m:r>
                        <a:rPr lang="en-US" altLang="en-US" sz="2800" i="1" baseline="-25000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2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,…,</m:t>
                      </m:r>
                      <m:r>
                        <a:rPr lang="en-US" altLang="en-US" sz="2800" i="1" dirty="0" err="1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𝑟</m:t>
                      </m:r>
                      <m:r>
                        <a:rPr lang="en-US" altLang="en-US" sz="2800" i="1" baseline="-25000" dirty="0" err="1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𝑛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)=0 | </m:t>
                      </m:r>
                      <m:r>
                        <a:rPr lang="en-US" altLang="en-US" sz="2800" i="1" dirty="0" err="1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𝑝</m:t>
                      </m:r>
                      <m:r>
                        <a:rPr lang="en-US" altLang="en-US" sz="2800" i="1" baseline="-25000" dirty="0" err="1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𝑘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(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𝑟</m:t>
                      </m:r>
                      <m:r>
                        <a:rPr lang="en-US" altLang="en-US" sz="2800" i="1" baseline="-25000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2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,…,</m:t>
                      </m:r>
                      <m:r>
                        <a:rPr lang="en-US" altLang="en-US" sz="2800" i="1" dirty="0" err="1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𝑟</m:t>
                      </m:r>
                      <m:r>
                        <a:rPr lang="en-US" altLang="en-US" sz="2800" i="1" baseline="-25000" dirty="0" err="1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𝑛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) 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≠ 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0]  ≤ 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𝑘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/|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𝑆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|</m:t>
                      </m:r>
                    </m:oMath>
                  </m:oMathPara>
                </a14:m>
                <a:endParaRPr lang="en-US" altLang="en-US" sz="2800" dirty="0" smtClean="0">
                  <a:sym typeface="Lucida Bright Math Extension" charset="0"/>
                </a:endParaRPr>
              </a:p>
            </p:txBody>
          </p:sp>
        </mc:Choice>
        <mc:Fallback xmlns="">
          <p:sp>
            <p:nvSpPr>
              <p:cNvPr id="3604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105400"/>
              </a:xfrm>
              <a:blipFill rotWithShape="0">
                <a:blip r:embed="rId3"/>
                <a:stretch>
                  <a:fillRect t="-1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Polynomial Identity Testing (PIT)</a:t>
            </a:r>
          </a:p>
        </p:txBody>
      </p:sp>
    </p:spTree>
    <p:extLst>
      <p:ext uri="{BB962C8B-B14F-4D97-AF65-F5344CB8AC3E}">
        <p14:creationId xmlns:p14="http://schemas.microsoft.com/office/powerpoint/2010/main" val="204692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86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686800" cy="4876800"/>
              </a:xfrm>
            </p:spPr>
            <p:txBody>
              <a:bodyPr>
                <a:normAutofit fontScale="92500"/>
              </a:bodyPr>
              <a:lstStyle/>
              <a:p>
                <a:pPr>
                  <a:buFontTx/>
                  <a:buNone/>
                </a:pPr>
                <a:r>
                  <a:rPr lang="en-US" altLang="en-US" dirty="0" smtClean="0">
                    <a:sym typeface="Lucida Bright Math Extension" charset="0"/>
                  </a:rPr>
                  <a:t>So we have shown both:</a:t>
                </a:r>
              </a:p>
              <a:p>
                <a:pPr>
                  <a:buFontTx/>
                  <a:buNone/>
                </a:pPr>
                <a:r>
                  <a:rPr lang="en-US" altLang="en-US" sz="2800" dirty="0" smtClean="0">
                    <a:sym typeface="Lucida Bright Math Extension" charset="0"/>
                  </a:rPr>
                  <a:t>(1)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Pr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⁡[ </m:t>
                    </m:r>
                    <m:r>
                      <a:rPr lang="en-US" altLang="en-US" sz="2800" i="1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  <m:r>
                      <a:rPr lang="en-US" altLang="en-US" sz="2800" i="1" baseline="-25000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𝑘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(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sz="2800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2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…, </m:t>
                    </m:r>
                    <m:r>
                      <a:rPr lang="en-US" altLang="en-US" sz="2800" i="1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sz="2800" i="1" baseline="-25000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𝑛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) 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  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= 0] 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                                  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≤ (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𝑑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−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𝑘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)/|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𝑆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|</m:t>
                    </m:r>
                  </m:oMath>
                </a14:m>
                <a:endParaRPr lang="en-US" altLang="en-US" sz="2800" dirty="0" smtClean="0">
                  <a:sym typeface="Lucida Bright Math Extension" charset="0"/>
                </a:endParaRPr>
              </a:p>
              <a:p>
                <a:pPr>
                  <a:buFontTx/>
                  <a:buNone/>
                </a:pPr>
                <a:r>
                  <a:rPr lang="en-US" altLang="en-US" sz="2800" dirty="0" smtClean="0">
                    <a:sym typeface="Lucida Bright Math Extension" charset="0"/>
                  </a:rPr>
                  <a:t>(2)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Pr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⁡[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(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sz="2800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1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sz="2800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2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,…,</m:t>
                    </m:r>
                    <m:r>
                      <a:rPr lang="en-US" altLang="en-US" sz="2800" i="1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sz="2800" i="1" baseline="-25000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𝑛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)=0 | </m:t>
                    </m:r>
                    <m:r>
                      <a:rPr lang="en-US" altLang="en-US" sz="2800" i="1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  <m:r>
                      <a:rPr lang="en-US" altLang="en-US" sz="2800" i="1" baseline="-25000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𝑘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(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sz="2800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2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,…,</m:t>
                    </m:r>
                    <m:r>
                      <a:rPr lang="en-US" altLang="en-US" sz="2800" i="1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𝑟</m:t>
                    </m:r>
                    <m:r>
                      <a:rPr lang="en-US" altLang="en-US" sz="2800" i="1" baseline="-25000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𝑛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)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≠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0]≤ 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𝑘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/|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𝑆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|</m:t>
                    </m:r>
                  </m:oMath>
                </a14:m>
                <a:endParaRPr lang="en-US" altLang="en-US" dirty="0" smtClean="0">
                  <a:sym typeface="Lucida Bright Math Extension" charset="0"/>
                </a:endParaRPr>
              </a:p>
              <a:p>
                <a:pPr lvl="1"/>
                <a:endParaRPr lang="en-US" altLang="en-US" dirty="0" smtClean="0">
                  <a:sym typeface="Lucida Bright Math Extension" charset="0"/>
                </a:endParaRPr>
              </a:p>
              <a:p>
                <a:r>
                  <a:rPr lang="en-US" altLang="en-US" dirty="0" smtClean="0">
                    <a:sym typeface="Lucida Bright Math Extension" charset="0"/>
                  </a:rPr>
                  <a:t>We conclude: </a:t>
                </a:r>
              </a:p>
              <a:p>
                <a:pPr lvl="1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Pr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⁡[ 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𝑝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(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𝑟</m:t>
                      </m:r>
                      <m:r>
                        <a:rPr lang="en-US" altLang="en-US" i="1" baseline="-25000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1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, …, </m:t>
                      </m:r>
                      <m:r>
                        <a:rPr lang="en-US" altLang="en-US" i="1" dirty="0" err="1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𝑟</m:t>
                      </m:r>
                      <m:r>
                        <a:rPr lang="en-US" altLang="en-US" i="1" baseline="-25000" dirty="0" err="1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𝑛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) = 0] ≤ (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𝑑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−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𝑘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)/|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𝑆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| + 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𝑘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/|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𝑆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| = 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𝑑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/|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𝑆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|</m:t>
                      </m:r>
                    </m:oMath>
                  </m:oMathPara>
                </a14:m>
                <a:endParaRPr lang="en-US" altLang="en-US" dirty="0" smtClean="0">
                  <a:sym typeface="Lucida Bright Math Extension" charset="0"/>
                </a:endParaRPr>
              </a:p>
              <a:p>
                <a:pPr lvl="1" algn="ctr">
                  <a:buFontTx/>
                  <a:buNone/>
                </a:pPr>
                <a:endParaRPr lang="en-US" altLang="en-US" dirty="0" smtClean="0">
                  <a:sym typeface="Lucida Bright Math Extension" charset="0"/>
                </a:endParaRPr>
              </a:p>
              <a:p>
                <a:r>
                  <a:rPr lang="en-US" altLang="en-US" dirty="0" smtClean="0">
                    <a:sym typeface="Lucida Bright Math Extension" charset="0"/>
                  </a:rPr>
                  <a:t>Note: can add these probabilities (1) + (2) because:</a:t>
                </a: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Pr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⁡[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𝐸</m:t>
                      </m:r>
                      <m:r>
                        <a:rPr lang="en-US" altLang="en-US" sz="2800" i="1" baseline="-25000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2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] = </m:t>
                      </m:r>
                      <m:r>
                        <m:rPr>
                          <m:sty m:val="p"/>
                        </m:rPr>
                        <a:rPr lang="en-US" altLang="en-US" sz="2800" i="1" dirty="0" err="1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Pr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⁡[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𝐸</m:t>
                      </m:r>
                      <m:r>
                        <a:rPr lang="en-US" altLang="en-US" sz="2800" i="1" baseline="-25000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2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|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𝐸</m:t>
                      </m:r>
                      <m:r>
                        <a:rPr lang="en-US" altLang="en-US" sz="2800" i="1" baseline="-25000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1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]</m:t>
                      </m:r>
                      <m:r>
                        <m:rPr>
                          <m:sty m:val="p"/>
                        </m:rPr>
                        <a:rPr lang="en-US" altLang="en-US" sz="2800" i="1" dirty="0" err="1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Pr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⁡[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𝐸</m:t>
                      </m:r>
                      <m:r>
                        <a:rPr lang="en-US" altLang="en-US" sz="2800" i="1" baseline="-25000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1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] 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     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n-US" altLang="en-US" sz="2800" i="1" dirty="0" err="1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Pr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⁡[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𝐸</m:t>
                      </m:r>
                      <m:r>
                        <a:rPr lang="en-US" altLang="en-US" sz="2800" i="1" baseline="-25000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2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|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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𝐸</m:t>
                      </m:r>
                      <m:r>
                        <a:rPr lang="en-US" altLang="en-US" sz="2800" i="1" baseline="-25000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1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]</m:t>
                      </m:r>
                      <m:r>
                        <m:rPr>
                          <m:sty m:val="p"/>
                        </m:rPr>
                        <a:rPr lang="en-US" altLang="en-US" sz="2800" i="1" dirty="0" err="1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Pr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⁡[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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 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𝐸</m:t>
                      </m:r>
                      <m:r>
                        <a:rPr lang="en-US" altLang="en-US" sz="2800" i="1" baseline="-25000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1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] </m:t>
                      </m:r>
                    </m:oMath>
                  </m:oMathPara>
                </a14:m>
                <a:endParaRPr lang="en-US" altLang="en-US" sz="2800" dirty="0" smtClean="0">
                  <a:sym typeface="Lucida Bright Math Extension" charset="0"/>
                </a:endParaRP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  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≤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 </m:t>
                      </m:r>
                      <m:func>
                        <m:funcPr>
                          <m:ctrlPr>
                            <a:rPr lang="en-US" altLang="en-US" sz="2800" i="1" dirty="0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800" i="0" dirty="0" err="1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800" i="1" dirty="0" smtClean="0">
                                  <a:latin typeface="Cambria Math" panose="02040503050406030204" pitchFamily="18" charset="0"/>
                                  <a:sym typeface="Lucida Bright Math Extension" charset="0"/>
                                </a:rPr>
                              </m:ctrlPr>
                            </m:dPr>
                            <m:e>
                              <m:r>
                                <a:rPr lang="en-US" altLang="en-US" sz="2800" i="1" dirty="0" smtClean="0">
                                  <a:latin typeface="Cambria Math" panose="02040503050406030204" pitchFamily="18" charset="0"/>
                                  <a:sym typeface="Lucida Bright Math Extension" charset="0"/>
                                </a:rPr>
                                <m:t>𝐸</m:t>
                              </m:r>
                              <m:r>
                                <a:rPr lang="en-US" altLang="en-US" sz="2800" i="1" baseline="-25000" dirty="0" smtClean="0">
                                  <a:latin typeface="Cambria Math" panose="02040503050406030204" pitchFamily="18" charset="0"/>
                                  <a:sym typeface="Lucida Bright Math Extension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altLang="en-US" sz="2800" b="0" i="1" baseline="-25000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                                   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sym typeface="Lucida Bright Math Extension" charset="0"/>
                        </a:rPr>
                        <m:t>+</m:t>
                      </m:r>
                      <m:func>
                        <m:funcPr>
                          <m:ctrlPr>
                            <a:rPr lang="en-US" altLang="en-US" sz="2800" i="1" dirty="0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800" i="0" dirty="0" err="1" smtClean="0">
                              <a:latin typeface="Cambria Math" panose="02040503050406030204" pitchFamily="18" charset="0"/>
                              <a:sym typeface="Lucida Bright Math Extension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800" i="1" dirty="0" smtClean="0">
                                  <a:latin typeface="Cambria Math" panose="02040503050406030204" pitchFamily="18" charset="0"/>
                                  <a:sym typeface="Lucida Bright Math Extension" charset="0"/>
                                </a:rPr>
                              </m:ctrlPr>
                            </m:dPr>
                            <m:e>
                              <m:r>
                                <a:rPr lang="en-US" altLang="en-US" sz="2800" i="1" dirty="0" smtClean="0">
                                  <a:latin typeface="Cambria Math" panose="02040503050406030204" pitchFamily="18" charset="0"/>
                                  <a:sym typeface="Lucida Bright Math Extension" charset="0"/>
                                </a:rPr>
                                <m:t>𝐸</m:t>
                              </m:r>
                              <m:r>
                                <a:rPr lang="en-US" altLang="en-US" sz="2800" i="1" baseline="-25000" dirty="0" smtClean="0">
                                  <a:latin typeface="Cambria Math" panose="02040503050406030204" pitchFamily="18" charset="0"/>
                                  <a:sym typeface="Lucida Bright Math Extension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en-US" sz="280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</m:t>
                              </m:r>
                              <m:r>
                                <a:rPr lang="en-US" altLang="en-US" sz="2800" i="1" dirty="0" smtClean="0">
                                  <a:latin typeface="Cambria Math" panose="02040503050406030204" pitchFamily="18" charset="0"/>
                                  <a:sym typeface="Lucida Bright Math Extension" charset="0"/>
                                </a:rPr>
                                <m:t>𝐸</m:t>
                              </m:r>
                              <m:r>
                                <a:rPr lang="en-US" altLang="en-US" sz="2800" i="1" baseline="-25000" dirty="0" smtClean="0">
                                  <a:latin typeface="Cambria Math" panose="02040503050406030204" pitchFamily="18" charset="0"/>
                                  <a:sym typeface="Lucida Bright Math Extension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800" dirty="0" smtClean="0">
                  <a:sym typeface="Lucida Bright Math Extension" charset="0"/>
                </a:endParaRPr>
              </a:p>
            </p:txBody>
          </p:sp>
        </mc:Choice>
        <mc:Fallback xmlns="">
          <p:sp>
            <p:nvSpPr>
              <p:cNvPr id="3686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686800" cy="4876800"/>
              </a:xfrm>
              <a:blipFill rotWithShape="0">
                <a:blip r:embed="rId3"/>
                <a:stretch>
                  <a:fillRect l="-1614" t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Polynomial Identity Testing (PIT)</a:t>
            </a:r>
          </a:p>
        </p:txBody>
      </p:sp>
    </p:spTree>
    <p:extLst>
      <p:ext uri="{BB962C8B-B14F-4D97-AF65-F5344CB8AC3E}">
        <p14:creationId xmlns:p14="http://schemas.microsoft.com/office/powerpoint/2010/main" val="8961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42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 smtClean="0">
                    <a:sym typeface="Lucida Bright Math Extension" charset="0"/>
                  </a:rPr>
                  <a:t>Given: polynomial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𝑥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1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𝑥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2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, …, 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𝑥</m:t>
                    </m:r>
                    <m:r>
                      <a:rPr lang="en-US" altLang="en-US" i="1" baseline="-25000" dirty="0" err="1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)</m:t>
                    </m:r>
                  </m:oMath>
                </a14:m>
                <a:endParaRPr lang="en-US" altLang="en-US" dirty="0" smtClean="0">
                  <a:sym typeface="Lucida Bright Math Extension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altLang="en-US" b="1" dirty="0" smtClean="0">
                  <a:sym typeface="Lucida Bright Math Extension" charset="0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altLang="en-US" b="1" dirty="0" smtClean="0">
                  <a:sym typeface="Lucida Bright Math Extension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dirty="0" smtClean="0">
                    <a:sym typeface="Lucida Bright Math Extension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𝑝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 identically zero?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dirty="0" smtClean="0">
                  <a:sym typeface="Lucida Bright Math Extension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altLang="en-US" dirty="0" smtClean="0">
                  <a:sym typeface="Lucida Bright Math Extension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altLang="en-US" dirty="0" smtClean="0">
                  <a:sym typeface="Lucida Bright Math Extension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dirty="0" smtClean="0">
                    <a:sym typeface="Lucida Bright Math Extension" charset="0"/>
                  </a:rPr>
                  <a:t>Note: degree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Lucida Bright Math Extension" charset="0"/>
                      </a:rPr>
                      <m:t>𝑑</m:t>
                    </m:r>
                  </m:oMath>
                </a14:m>
                <a:r>
                  <a:rPr lang="en-US" altLang="en-US" dirty="0" smtClean="0">
                    <a:sym typeface="Lucida Bright Math Extension" charset="0"/>
                  </a:rPr>
                  <a:t> is at most the size of input</a:t>
                </a:r>
                <a:endParaRPr lang="en-US" altLang="en-US" dirty="0" smtClean="0"/>
              </a:p>
            </p:txBody>
          </p:sp>
        </mc:Choice>
        <mc:Fallback xmlns="">
          <p:sp>
            <p:nvSpPr>
              <p:cNvPr id="394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5688013" y="31242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-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5148263" y="38862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*</a:t>
            </a:r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4827588" y="4572000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</a:t>
            </a:r>
            <a:endParaRPr lang="en-US" altLang="en-US" sz="2400">
              <a:solidFill>
                <a:schemeClr val="accent2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5464175" y="4572000"/>
            <a:ext cx="48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</a:t>
            </a:r>
            <a:endParaRPr lang="en-US" altLang="en-US" sz="2400">
              <a:solidFill>
                <a:schemeClr val="accent2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cxnSp>
        <p:nvCxnSpPr>
          <p:cNvPr id="20489" name="AutoShape 8"/>
          <p:cNvCxnSpPr>
            <a:cxnSpLocks noChangeShapeType="1"/>
            <a:stCxn id="20486" idx="0"/>
            <a:endCxn id="20485" idx="2"/>
          </p:cNvCxnSpPr>
          <p:nvPr/>
        </p:nvCxnSpPr>
        <p:spPr bwMode="auto">
          <a:xfrm flipV="1">
            <a:off x="5321300" y="3581400"/>
            <a:ext cx="522288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0" name="AutoShape 9"/>
          <p:cNvCxnSpPr>
            <a:cxnSpLocks noChangeShapeType="1"/>
            <a:stCxn id="20487" idx="0"/>
            <a:endCxn id="20486" idx="2"/>
          </p:cNvCxnSpPr>
          <p:nvPr/>
        </p:nvCxnSpPr>
        <p:spPr bwMode="auto">
          <a:xfrm flipV="1">
            <a:off x="5056188" y="4343400"/>
            <a:ext cx="265112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1" name="AutoShape 10"/>
          <p:cNvCxnSpPr>
            <a:cxnSpLocks noChangeShapeType="1"/>
            <a:stCxn id="20488" idx="0"/>
            <a:endCxn id="20486" idx="2"/>
          </p:cNvCxnSpPr>
          <p:nvPr/>
        </p:nvCxnSpPr>
        <p:spPr bwMode="auto">
          <a:xfrm flipH="1" flipV="1">
            <a:off x="5321300" y="4343400"/>
            <a:ext cx="38735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2" name="Rectangle 11"/>
          <p:cNvSpPr>
            <a:spLocks noChangeArrowheads="1"/>
          </p:cNvSpPr>
          <p:nvPr/>
        </p:nvSpPr>
        <p:spPr bwMode="auto">
          <a:xfrm>
            <a:off x="6750050" y="31242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*</a:t>
            </a:r>
          </a:p>
        </p:txBody>
      </p:sp>
      <p:sp>
        <p:nvSpPr>
          <p:cNvPr id="20493" name="Rectangle 12"/>
          <p:cNvSpPr>
            <a:spLocks noChangeArrowheads="1"/>
          </p:cNvSpPr>
          <p:nvPr/>
        </p:nvSpPr>
        <p:spPr bwMode="auto">
          <a:xfrm>
            <a:off x="6288088" y="388620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+</a:t>
            </a:r>
          </a:p>
        </p:txBody>
      </p:sp>
      <p:sp>
        <p:nvSpPr>
          <p:cNvPr id="20494" name="Rectangle 13"/>
          <p:cNvSpPr>
            <a:spLocks noChangeArrowheads="1"/>
          </p:cNvSpPr>
          <p:nvPr/>
        </p:nvSpPr>
        <p:spPr bwMode="auto">
          <a:xfrm>
            <a:off x="7150100" y="38862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-</a:t>
            </a:r>
          </a:p>
        </p:txBody>
      </p:sp>
      <p:sp>
        <p:nvSpPr>
          <p:cNvPr id="20495" name="Rectangle 14"/>
          <p:cNvSpPr>
            <a:spLocks noChangeArrowheads="1"/>
          </p:cNvSpPr>
          <p:nvPr/>
        </p:nvSpPr>
        <p:spPr bwMode="auto">
          <a:xfrm>
            <a:off x="5951538" y="4572000"/>
            <a:ext cx="487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</a:t>
            </a:r>
            <a:endParaRPr lang="en-US" altLang="en-US" sz="2400">
              <a:solidFill>
                <a:schemeClr val="accent2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sp>
        <p:nvSpPr>
          <p:cNvPr id="20496" name="Rectangle 15"/>
          <p:cNvSpPr>
            <a:spLocks noChangeArrowheads="1"/>
          </p:cNvSpPr>
          <p:nvPr/>
        </p:nvSpPr>
        <p:spPr bwMode="auto">
          <a:xfrm>
            <a:off x="6653213" y="45720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…</a:t>
            </a:r>
          </a:p>
        </p:txBody>
      </p:sp>
      <p:sp>
        <p:nvSpPr>
          <p:cNvPr id="20497" name="Rectangle 16"/>
          <p:cNvSpPr>
            <a:spLocks noChangeArrowheads="1"/>
          </p:cNvSpPr>
          <p:nvPr/>
        </p:nvSpPr>
        <p:spPr bwMode="auto">
          <a:xfrm>
            <a:off x="7073900" y="4572000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n</a:t>
            </a:r>
            <a:endParaRPr lang="en-US" altLang="en-US" sz="2400">
              <a:solidFill>
                <a:schemeClr val="accent2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cxnSp>
        <p:nvCxnSpPr>
          <p:cNvPr id="20498" name="AutoShape 17"/>
          <p:cNvCxnSpPr>
            <a:cxnSpLocks noChangeShapeType="1"/>
            <a:stCxn id="20493" idx="0"/>
            <a:endCxn id="20492" idx="2"/>
          </p:cNvCxnSpPr>
          <p:nvPr/>
        </p:nvCxnSpPr>
        <p:spPr bwMode="auto">
          <a:xfrm flipV="1">
            <a:off x="6453188" y="3581400"/>
            <a:ext cx="4699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9" name="AutoShape 18"/>
          <p:cNvCxnSpPr>
            <a:cxnSpLocks noChangeShapeType="1"/>
            <a:stCxn id="20494" idx="0"/>
            <a:endCxn id="20492" idx="2"/>
          </p:cNvCxnSpPr>
          <p:nvPr/>
        </p:nvCxnSpPr>
        <p:spPr bwMode="auto">
          <a:xfrm flipH="1" flipV="1">
            <a:off x="6923088" y="3581400"/>
            <a:ext cx="382587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0" name="AutoShape 19"/>
          <p:cNvCxnSpPr>
            <a:cxnSpLocks noChangeShapeType="1"/>
            <a:stCxn id="20495" idx="0"/>
            <a:endCxn id="20493" idx="2"/>
          </p:cNvCxnSpPr>
          <p:nvPr/>
        </p:nvCxnSpPr>
        <p:spPr bwMode="auto">
          <a:xfrm flipV="1">
            <a:off x="6196013" y="4343400"/>
            <a:ext cx="2571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1" name="AutoShape 20"/>
          <p:cNvCxnSpPr>
            <a:cxnSpLocks noChangeShapeType="1"/>
            <a:stCxn id="20496" idx="0"/>
            <a:endCxn id="20493" idx="2"/>
          </p:cNvCxnSpPr>
          <p:nvPr/>
        </p:nvCxnSpPr>
        <p:spPr bwMode="auto">
          <a:xfrm flipH="1" flipV="1">
            <a:off x="6453188" y="4343400"/>
            <a:ext cx="395287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2" name="AutoShape 21"/>
          <p:cNvCxnSpPr>
            <a:cxnSpLocks noChangeShapeType="1"/>
            <a:stCxn id="20497" idx="0"/>
            <a:endCxn id="20494" idx="2"/>
          </p:cNvCxnSpPr>
          <p:nvPr/>
        </p:nvCxnSpPr>
        <p:spPr bwMode="auto">
          <a:xfrm flipH="1" flipV="1">
            <a:off x="7305675" y="4343400"/>
            <a:ext cx="31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3" name="Rectangle 22"/>
          <p:cNvSpPr>
            <a:spLocks noChangeArrowheads="1"/>
          </p:cNvSpPr>
          <p:nvPr/>
        </p:nvSpPr>
        <p:spPr bwMode="auto">
          <a:xfrm>
            <a:off x="6180138" y="2286000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*</a:t>
            </a:r>
          </a:p>
        </p:txBody>
      </p:sp>
      <p:cxnSp>
        <p:nvCxnSpPr>
          <p:cNvPr id="20504" name="AutoShape 23"/>
          <p:cNvCxnSpPr>
            <a:cxnSpLocks noChangeShapeType="1"/>
            <a:stCxn id="20485" idx="0"/>
            <a:endCxn id="20503" idx="2"/>
          </p:cNvCxnSpPr>
          <p:nvPr/>
        </p:nvCxnSpPr>
        <p:spPr bwMode="auto">
          <a:xfrm flipV="1">
            <a:off x="5843588" y="2743200"/>
            <a:ext cx="5207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5" name="AutoShape 24"/>
          <p:cNvCxnSpPr>
            <a:cxnSpLocks noChangeShapeType="1"/>
            <a:stCxn id="20492" idx="0"/>
            <a:endCxn id="20503" idx="2"/>
          </p:cNvCxnSpPr>
          <p:nvPr/>
        </p:nvCxnSpPr>
        <p:spPr bwMode="auto">
          <a:xfrm flipH="1" flipV="1">
            <a:off x="6364288" y="2743200"/>
            <a:ext cx="558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Polynomial Identity Testing (PIT)</a:t>
            </a:r>
          </a:p>
        </p:txBody>
      </p:sp>
    </p:spTree>
    <p:extLst>
      <p:ext uri="{BB962C8B-B14F-4D97-AF65-F5344CB8AC3E}">
        <p14:creationId xmlns:p14="http://schemas.microsoft.com/office/powerpoint/2010/main" val="91466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TYPE" val="HasInlin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TYPE" val="HasInlin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TYPE" val="HasInlin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TYPE" val="HasInlines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2186</TotalTime>
  <Words>1982</Words>
  <Application>Microsoft Office PowerPoint</Application>
  <PresentationFormat>On-screen Show (4:3)</PresentationFormat>
  <Paragraphs>975</Paragraphs>
  <Slides>52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ＭＳ Ｐゴシック</vt:lpstr>
      <vt:lpstr>ＭＳ Ｐゴシック</vt:lpstr>
      <vt:lpstr>Arial</vt:lpstr>
      <vt:lpstr>Calibri</vt:lpstr>
      <vt:lpstr>Cambria Math</vt:lpstr>
      <vt:lpstr>Comic Sans MS</vt:lpstr>
      <vt:lpstr>Consolas</vt:lpstr>
      <vt:lpstr>Lucida Bright Math Extension</vt:lpstr>
      <vt:lpstr>Symbol</vt:lpstr>
      <vt:lpstr>Office Theme</vt:lpstr>
      <vt:lpstr>Algebraic graph algorithms (a little algebra goes a long way)</vt:lpstr>
      <vt:lpstr>Polynomial Identity Testing </vt:lpstr>
      <vt:lpstr>Polynomial Identity Testing (PIT)</vt:lpstr>
      <vt:lpstr>Polynomial Identity Testing (PIT)</vt:lpstr>
      <vt:lpstr>Polynomial Identity Testing (PIT)</vt:lpstr>
      <vt:lpstr>Polynomial Identity Testing (PIT)</vt:lpstr>
      <vt:lpstr>Polynomial Identity Testing (PIT)</vt:lpstr>
      <vt:lpstr>Polynomial Identity Testing (PIT)</vt:lpstr>
      <vt:lpstr>Polynomial Identity Testing (PIT)</vt:lpstr>
      <vt:lpstr>Polynomial Identity Testing (PIT)</vt:lpstr>
      <vt:lpstr>Matchings (‘The assignment problem’)</vt:lpstr>
      <vt:lpstr>Bipartite Perfect Matching</vt:lpstr>
      <vt:lpstr>Bipartite Perfect Matching</vt:lpstr>
      <vt:lpstr>Non-Bipartite Perfect Matching</vt:lpstr>
      <vt:lpstr>Non-Bipartite Perfect Matching</vt:lpstr>
      <vt:lpstr>PowerPoint Presentation</vt:lpstr>
      <vt:lpstr>PowerPoint Presentation</vt:lpstr>
      <vt:lpstr>PowerPoint Presentation</vt:lpstr>
      <vt:lpstr>PowerPoint Presentation</vt:lpstr>
      <vt:lpstr>Perfect Matching in Parallel</vt:lpstr>
      <vt:lpstr>PowerPoint Presentation</vt:lpstr>
      <vt:lpstr>PowerPoint Presentation</vt:lpstr>
      <vt:lpstr>Matching in RNC (and now in quasi-NC)</vt:lpstr>
      <vt:lpstr>Triangles</vt:lpstr>
      <vt:lpstr>Detecting/Counting Triangles</vt:lpstr>
      <vt:lpstr>Finding a Maximum Weight Triangle</vt:lpstr>
      <vt:lpstr>The Weak Spot of Algebraic Algorithms</vt:lpstr>
      <vt:lpstr>Vertex-Weighted Triangle</vt:lpstr>
      <vt:lpstr>Vertex-Weighted Triangle</vt:lpstr>
      <vt:lpstr>Exact Integer Sum NOF</vt:lpstr>
      <vt:lpstr>Exact Integer Sum NOF</vt:lpstr>
      <vt:lpstr>Exact Integer Sum NOF</vt:lpstr>
      <vt:lpstr>Vertex-Weighted Triangle</vt:lpstr>
      <vt:lpstr>APSP in unweighted graphs</vt:lpstr>
      <vt:lpstr>APSP in unweighted graphs</vt:lpstr>
      <vt:lpstr>APSP in unweighted graphs</vt:lpstr>
      <vt:lpstr>PowerPoint Presentation</vt:lpstr>
      <vt:lpstr>PowerPoint Presentation</vt:lpstr>
      <vt:lpstr>PowerPoint Presentation</vt:lpstr>
      <vt:lpstr>PowerPoint Presentation</vt:lpstr>
      <vt:lpstr>Boolean Matrix Product and Witnesses</vt:lpstr>
      <vt:lpstr>Boolean Matrix Product and Witnesses</vt:lpstr>
      <vt:lpstr>Boolean Matrix Product and Witnesses</vt:lpstr>
      <vt:lpstr>Successor Matrix</vt:lpstr>
      <vt:lpstr>APSP: Current state of affairs</vt:lpstr>
      <vt:lpstr>APSP: Current state of affairs</vt:lpstr>
      <vt:lpstr>NP-hard Problems In (moderately) exponential time</vt:lpstr>
      <vt:lpstr>Computing Permanent (#PM’s)</vt:lpstr>
      <vt:lpstr>Inclusion Exclusion</vt:lpstr>
      <vt:lpstr>Ryser formula</vt:lpstr>
      <vt:lpstr>Set Cover in 2^n n^(O(1)) time</vt:lpstr>
      <vt:lpstr>Bonus Exercises</vt:lpstr>
    </vt:vector>
  </TitlesOfParts>
  <Company>University of Technology Eindhoven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Multiplication</dc:title>
  <dc:creator>Nederlof, J.</dc:creator>
  <cp:lastModifiedBy>Nederlof, J.</cp:lastModifiedBy>
  <cp:revision>153</cp:revision>
  <dcterms:created xsi:type="dcterms:W3CDTF">2015-01-27T16:16:30Z</dcterms:created>
  <dcterms:modified xsi:type="dcterms:W3CDTF">2019-11-25T08:09:23Z</dcterms:modified>
</cp:coreProperties>
</file>